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3" r:id="rId1"/>
  </p:sldMasterIdLst>
  <p:notesMasterIdLst>
    <p:notesMasterId r:id="rId4"/>
  </p:notesMasterIdLst>
  <p:sldIdLst>
    <p:sldId id="265" r:id="rId2"/>
    <p:sldId id="264" r:id="rId3"/>
  </p:sldIdLst>
  <p:sldSz cx="7775575" cy="10907713"/>
  <p:notesSz cx="6735763" cy="9866313"/>
  <p:defaultTextStyle>
    <a:defPPr>
      <a:defRPr lang="ja-JP"/>
    </a:defPPr>
    <a:lvl1pPr marL="0" algn="l" defTabSz="1019007" rtl="0" eaLnBrk="1" latinLnBrk="0" hangingPunct="1">
      <a:defRPr kumimoji="1" sz="2006" kern="1200">
        <a:solidFill>
          <a:schemeClr val="tx1"/>
        </a:solidFill>
        <a:latin typeface="+mn-lt"/>
        <a:ea typeface="+mn-ea"/>
        <a:cs typeface="+mn-cs"/>
      </a:defRPr>
    </a:lvl1pPr>
    <a:lvl2pPr marL="509504" algn="l" defTabSz="1019007" rtl="0" eaLnBrk="1" latinLnBrk="0" hangingPunct="1">
      <a:defRPr kumimoji="1" sz="2006" kern="1200">
        <a:solidFill>
          <a:schemeClr val="tx1"/>
        </a:solidFill>
        <a:latin typeface="+mn-lt"/>
        <a:ea typeface="+mn-ea"/>
        <a:cs typeface="+mn-cs"/>
      </a:defRPr>
    </a:lvl2pPr>
    <a:lvl3pPr marL="1019007" algn="l" defTabSz="1019007" rtl="0" eaLnBrk="1" latinLnBrk="0" hangingPunct="1">
      <a:defRPr kumimoji="1" sz="2006" kern="1200">
        <a:solidFill>
          <a:schemeClr val="tx1"/>
        </a:solidFill>
        <a:latin typeface="+mn-lt"/>
        <a:ea typeface="+mn-ea"/>
        <a:cs typeface="+mn-cs"/>
      </a:defRPr>
    </a:lvl3pPr>
    <a:lvl4pPr marL="1528511" algn="l" defTabSz="1019007" rtl="0" eaLnBrk="1" latinLnBrk="0" hangingPunct="1">
      <a:defRPr kumimoji="1" sz="2006" kern="1200">
        <a:solidFill>
          <a:schemeClr val="tx1"/>
        </a:solidFill>
        <a:latin typeface="+mn-lt"/>
        <a:ea typeface="+mn-ea"/>
        <a:cs typeface="+mn-cs"/>
      </a:defRPr>
    </a:lvl4pPr>
    <a:lvl5pPr marL="2038015" algn="l" defTabSz="1019007" rtl="0" eaLnBrk="1" latinLnBrk="0" hangingPunct="1">
      <a:defRPr kumimoji="1" sz="2006" kern="1200">
        <a:solidFill>
          <a:schemeClr val="tx1"/>
        </a:solidFill>
        <a:latin typeface="+mn-lt"/>
        <a:ea typeface="+mn-ea"/>
        <a:cs typeface="+mn-cs"/>
      </a:defRPr>
    </a:lvl5pPr>
    <a:lvl6pPr marL="2547518" algn="l" defTabSz="1019007" rtl="0" eaLnBrk="1" latinLnBrk="0" hangingPunct="1">
      <a:defRPr kumimoji="1" sz="2006" kern="1200">
        <a:solidFill>
          <a:schemeClr val="tx1"/>
        </a:solidFill>
        <a:latin typeface="+mn-lt"/>
        <a:ea typeface="+mn-ea"/>
        <a:cs typeface="+mn-cs"/>
      </a:defRPr>
    </a:lvl6pPr>
    <a:lvl7pPr marL="3057022" algn="l" defTabSz="1019007" rtl="0" eaLnBrk="1" latinLnBrk="0" hangingPunct="1">
      <a:defRPr kumimoji="1" sz="2006" kern="1200">
        <a:solidFill>
          <a:schemeClr val="tx1"/>
        </a:solidFill>
        <a:latin typeface="+mn-lt"/>
        <a:ea typeface="+mn-ea"/>
        <a:cs typeface="+mn-cs"/>
      </a:defRPr>
    </a:lvl7pPr>
    <a:lvl8pPr marL="3566526" algn="l" defTabSz="1019007" rtl="0" eaLnBrk="1" latinLnBrk="0" hangingPunct="1">
      <a:defRPr kumimoji="1" sz="2006" kern="1200">
        <a:solidFill>
          <a:schemeClr val="tx1"/>
        </a:solidFill>
        <a:latin typeface="+mn-lt"/>
        <a:ea typeface="+mn-ea"/>
        <a:cs typeface="+mn-cs"/>
      </a:defRPr>
    </a:lvl8pPr>
    <a:lvl9pPr marL="4076029" algn="l" defTabSz="1019007" rtl="0" eaLnBrk="1" latinLnBrk="0" hangingPunct="1">
      <a:defRPr kumimoji="1"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35">
          <p15:clr>
            <a:srgbClr val="A4A3A4"/>
          </p15:clr>
        </p15:guide>
        <p15:guide id="2" pos="244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6567"/>
    <a:srgbClr val="FD7271"/>
    <a:srgbClr val="640000"/>
    <a:srgbClr val="FFC000"/>
    <a:srgbClr val="3E0000"/>
    <a:srgbClr val="B00E17"/>
    <a:srgbClr val="905A36"/>
    <a:srgbClr val="905B37"/>
    <a:srgbClr val="B5AC3A"/>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8A5967-F995-440D-BCCA-2DB17FA2E8D9}" v="111" dt="2019-02-12T05:33:30.059"/>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51" d="100"/>
          <a:sy n="51" d="100"/>
        </p:scale>
        <p:origin x="2611" y="29"/>
      </p:cViewPr>
      <p:guideLst>
        <p:guide orient="horz" pos="3435"/>
        <p:guide pos="244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 Id="rId9"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18830" cy="495029"/>
          </a:xfrm>
          <a:prstGeom prst="rect">
            <a:avLst/>
          </a:prstGeom>
        </p:spPr>
        <p:txBody>
          <a:bodyPr vert="horz" lIns="90782" tIns="45390" rIns="90782" bIns="4539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6" y="0"/>
            <a:ext cx="2918830" cy="495029"/>
          </a:xfrm>
          <a:prstGeom prst="rect">
            <a:avLst/>
          </a:prstGeom>
        </p:spPr>
        <p:txBody>
          <a:bodyPr vert="horz" lIns="90782" tIns="45390" rIns="90782" bIns="45390" rtlCol="0"/>
          <a:lstStyle>
            <a:lvl1pPr algn="r">
              <a:defRPr sz="1200"/>
            </a:lvl1pPr>
          </a:lstStyle>
          <a:p>
            <a:fld id="{70F99883-74AE-4A2C-81B7-5B86A08198C0}" type="datetimeFigureOut">
              <a:rPr kumimoji="1" lang="ja-JP" altLang="en-US" smtClean="0"/>
              <a:pPr/>
              <a:t>2019/2/12</a:t>
            </a:fld>
            <a:endParaRPr kumimoji="1" lang="ja-JP" altLang="en-US"/>
          </a:p>
        </p:txBody>
      </p:sp>
      <p:sp>
        <p:nvSpPr>
          <p:cNvPr id="4" name="スライド イメージ プレースホルダー 3"/>
          <p:cNvSpPr>
            <a:spLocks noGrp="1" noRot="1" noChangeAspect="1"/>
          </p:cNvSpPr>
          <p:nvPr>
            <p:ph type="sldImg" idx="2"/>
          </p:nvPr>
        </p:nvSpPr>
        <p:spPr>
          <a:xfrm>
            <a:off x="2181225" y="1231900"/>
            <a:ext cx="2373313" cy="3332163"/>
          </a:xfrm>
          <a:prstGeom prst="rect">
            <a:avLst/>
          </a:prstGeom>
          <a:noFill/>
          <a:ln w="12700">
            <a:solidFill>
              <a:prstClr val="black"/>
            </a:solidFill>
          </a:ln>
        </p:spPr>
        <p:txBody>
          <a:bodyPr vert="horz" lIns="90782" tIns="45390" rIns="90782" bIns="45390" rtlCol="0" anchor="ctr"/>
          <a:lstStyle/>
          <a:p>
            <a:endParaRPr lang="ja-JP" altLang="en-US"/>
          </a:p>
        </p:txBody>
      </p:sp>
      <p:sp>
        <p:nvSpPr>
          <p:cNvPr id="5" name="ノート プレースホルダー 4"/>
          <p:cNvSpPr>
            <a:spLocks noGrp="1"/>
          </p:cNvSpPr>
          <p:nvPr>
            <p:ph type="body" sz="quarter" idx="3"/>
          </p:nvPr>
        </p:nvSpPr>
        <p:spPr>
          <a:xfrm>
            <a:off x="673577" y="4748164"/>
            <a:ext cx="5388610" cy="3884860"/>
          </a:xfrm>
          <a:prstGeom prst="rect">
            <a:avLst/>
          </a:prstGeom>
        </p:spPr>
        <p:txBody>
          <a:bodyPr vert="horz" lIns="90782" tIns="45390" rIns="90782" bIns="4539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371288"/>
            <a:ext cx="2918830" cy="495028"/>
          </a:xfrm>
          <a:prstGeom prst="rect">
            <a:avLst/>
          </a:prstGeom>
        </p:spPr>
        <p:txBody>
          <a:bodyPr vert="horz" lIns="90782" tIns="45390" rIns="90782" bIns="4539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6" y="9371288"/>
            <a:ext cx="2918830" cy="495028"/>
          </a:xfrm>
          <a:prstGeom prst="rect">
            <a:avLst/>
          </a:prstGeom>
        </p:spPr>
        <p:txBody>
          <a:bodyPr vert="horz" lIns="90782" tIns="45390" rIns="90782" bIns="45390" rtlCol="0" anchor="b"/>
          <a:lstStyle>
            <a:lvl1pPr algn="r">
              <a:defRPr sz="1200"/>
            </a:lvl1pPr>
          </a:lstStyle>
          <a:p>
            <a:fld id="{ACD93CC5-A9B8-46A1-B8C3-70AA73E05DA2}" type="slidenum">
              <a:rPr kumimoji="1" lang="ja-JP" altLang="en-US" smtClean="0"/>
              <a:pPr/>
              <a:t>‹#›</a:t>
            </a:fld>
            <a:endParaRPr kumimoji="1" lang="ja-JP" altLang="en-US"/>
          </a:p>
        </p:txBody>
      </p:sp>
    </p:spTree>
    <p:extLst>
      <p:ext uri="{BB962C8B-B14F-4D97-AF65-F5344CB8AC3E}">
        <p14:creationId xmlns:p14="http://schemas.microsoft.com/office/powerpoint/2010/main" val="3670022972"/>
      </p:ext>
    </p:extLst>
  </p:cSld>
  <p:clrMap bg1="lt1" tx1="dk1" bg2="lt2" tx2="dk2" accent1="accent1" accent2="accent2" accent3="accent3" accent4="accent4" accent5="accent5" accent6="accent6" hlink="hlink" folHlink="folHlink"/>
  <p:notesStyle>
    <a:lvl1pPr marL="0" algn="l" defTabSz="1019007" rtl="0" eaLnBrk="1" latinLnBrk="0" hangingPunct="1">
      <a:defRPr kumimoji="1" sz="1337" kern="1200">
        <a:solidFill>
          <a:schemeClr val="tx1"/>
        </a:solidFill>
        <a:latin typeface="+mn-lt"/>
        <a:ea typeface="+mn-ea"/>
        <a:cs typeface="+mn-cs"/>
      </a:defRPr>
    </a:lvl1pPr>
    <a:lvl2pPr marL="509504" algn="l" defTabSz="1019007" rtl="0" eaLnBrk="1" latinLnBrk="0" hangingPunct="1">
      <a:defRPr kumimoji="1" sz="1337" kern="1200">
        <a:solidFill>
          <a:schemeClr val="tx1"/>
        </a:solidFill>
        <a:latin typeface="+mn-lt"/>
        <a:ea typeface="+mn-ea"/>
        <a:cs typeface="+mn-cs"/>
      </a:defRPr>
    </a:lvl2pPr>
    <a:lvl3pPr marL="1019007" algn="l" defTabSz="1019007" rtl="0" eaLnBrk="1" latinLnBrk="0" hangingPunct="1">
      <a:defRPr kumimoji="1" sz="1337" kern="1200">
        <a:solidFill>
          <a:schemeClr val="tx1"/>
        </a:solidFill>
        <a:latin typeface="+mn-lt"/>
        <a:ea typeface="+mn-ea"/>
        <a:cs typeface="+mn-cs"/>
      </a:defRPr>
    </a:lvl3pPr>
    <a:lvl4pPr marL="1528511" algn="l" defTabSz="1019007" rtl="0" eaLnBrk="1" latinLnBrk="0" hangingPunct="1">
      <a:defRPr kumimoji="1" sz="1337" kern="1200">
        <a:solidFill>
          <a:schemeClr val="tx1"/>
        </a:solidFill>
        <a:latin typeface="+mn-lt"/>
        <a:ea typeface="+mn-ea"/>
        <a:cs typeface="+mn-cs"/>
      </a:defRPr>
    </a:lvl4pPr>
    <a:lvl5pPr marL="2038015" algn="l" defTabSz="1019007" rtl="0" eaLnBrk="1" latinLnBrk="0" hangingPunct="1">
      <a:defRPr kumimoji="1" sz="1337" kern="1200">
        <a:solidFill>
          <a:schemeClr val="tx1"/>
        </a:solidFill>
        <a:latin typeface="+mn-lt"/>
        <a:ea typeface="+mn-ea"/>
        <a:cs typeface="+mn-cs"/>
      </a:defRPr>
    </a:lvl5pPr>
    <a:lvl6pPr marL="2547518" algn="l" defTabSz="1019007" rtl="0" eaLnBrk="1" latinLnBrk="0" hangingPunct="1">
      <a:defRPr kumimoji="1" sz="1337" kern="1200">
        <a:solidFill>
          <a:schemeClr val="tx1"/>
        </a:solidFill>
        <a:latin typeface="+mn-lt"/>
        <a:ea typeface="+mn-ea"/>
        <a:cs typeface="+mn-cs"/>
      </a:defRPr>
    </a:lvl6pPr>
    <a:lvl7pPr marL="3057022" algn="l" defTabSz="1019007" rtl="0" eaLnBrk="1" latinLnBrk="0" hangingPunct="1">
      <a:defRPr kumimoji="1" sz="1337" kern="1200">
        <a:solidFill>
          <a:schemeClr val="tx1"/>
        </a:solidFill>
        <a:latin typeface="+mn-lt"/>
        <a:ea typeface="+mn-ea"/>
        <a:cs typeface="+mn-cs"/>
      </a:defRPr>
    </a:lvl7pPr>
    <a:lvl8pPr marL="3566526" algn="l" defTabSz="1019007" rtl="0" eaLnBrk="1" latinLnBrk="0" hangingPunct="1">
      <a:defRPr kumimoji="1" sz="1337" kern="1200">
        <a:solidFill>
          <a:schemeClr val="tx1"/>
        </a:solidFill>
        <a:latin typeface="+mn-lt"/>
        <a:ea typeface="+mn-ea"/>
        <a:cs typeface="+mn-cs"/>
      </a:defRPr>
    </a:lvl8pPr>
    <a:lvl9pPr marL="4076029" algn="l" defTabSz="1019007" rtl="0" eaLnBrk="1" latinLnBrk="0" hangingPunct="1">
      <a:defRPr kumimoji="1" sz="1337"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2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6066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49596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534571" y="10109836"/>
            <a:ext cx="1749504" cy="580735"/>
          </a:xfrm>
          <a:prstGeom prst="rect">
            <a:avLst/>
          </a:prstGeom>
        </p:spPr>
        <p:txBody>
          <a:bodyPr vert="horz" lIns="91440" tIns="45720" rIns="91440" bIns="45720" rtlCol="0" anchor="ctr"/>
          <a:lstStyle>
            <a:lvl1pPr algn="l">
              <a:defRPr sz="1020">
                <a:solidFill>
                  <a:schemeClr val="tx1">
                    <a:tint val="75000"/>
                  </a:schemeClr>
                </a:solidFill>
              </a:defRPr>
            </a:lvl1pPr>
          </a:lstStyle>
          <a:p>
            <a:fld id="{C764DE79-268F-4C1A-8933-263129D2AF90}" type="datetimeFigureOut">
              <a:rPr lang="en-US" smtClean="0"/>
              <a:pPr/>
              <a:t>2/12/2019</a:t>
            </a:fld>
            <a:endParaRPr lang="en-US" dirty="0"/>
          </a:p>
        </p:txBody>
      </p:sp>
      <p:sp>
        <p:nvSpPr>
          <p:cNvPr id="5" name="Footer Placeholder 4"/>
          <p:cNvSpPr>
            <a:spLocks noGrp="1"/>
          </p:cNvSpPr>
          <p:nvPr>
            <p:ph type="ftr" sz="quarter" idx="3"/>
          </p:nvPr>
        </p:nvSpPr>
        <p:spPr>
          <a:xfrm>
            <a:off x="2575659" y="10109836"/>
            <a:ext cx="2624257" cy="580735"/>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491500" y="10109836"/>
            <a:ext cx="1749504" cy="580735"/>
          </a:xfrm>
          <a:prstGeom prst="rect">
            <a:avLst/>
          </a:prstGeom>
        </p:spPr>
        <p:txBody>
          <a:bodyPr vert="horz" lIns="91440" tIns="45720" rIns="91440" bIns="45720" rtlCol="0" anchor="ctr"/>
          <a:lstStyle>
            <a:lvl1pPr algn="r">
              <a:defRPr sz="1020">
                <a:solidFill>
                  <a:schemeClr val="tx1">
                    <a:tint val="75000"/>
                  </a:schemeClr>
                </a:solidFill>
              </a:defRPr>
            </a:lvl1pPr>
          </a:lstStyle>
          <a:p>
            <a:fld id="{48F63A3B-78C7-47BE-AE5E-E10140E04643}" type="slidenum">
              <a:rPr lang="en-US" smtClean="0"/>
              <a:pPr/>
              <a:t>‹#›</a:t>
            </a:fld>
            <a:endParaRPr lang="en-US" dirty="0"/>
          </a:p>
        </p:txBody>
      </p:sp>
      <p:pic>
        <p:nvPicPr>
          <p:cNvPr id="1026" name="Picture 2" descr="C:\Users\wellenetz-temp\Desktop\ppt\2014\アスクルチラシ6月分\wellenetz制作\新規0703\デザイナー変換\ASKUL_chirashi_food_re.tif"/>
          <p:cNvPicPr>
            <a:picLocks noChangeAspect="1" noChangeArrowheads="1"/>
          </p:cNvPicPr>
          <p:nvPr userDrawn="1"/>
        </p:nvPicPr>
        <p:blipFill>
          <a:blip r:embed="rId4" cstate="print">
            <a:extLst>
              <a:ext uri="{28A0092B-C50C-407E-A947-70E740481C1C}">
                <a14:useLocalDpi xmlns:a14="http://schemas.microsoft.com/office/drawing/2010/main"/>
              </a:ext>
            </a:extLst>
          </a:blip>
          <a:srcRect t="1621" b="-425"/>
          <a:stretch>
            <a:fillRect/>
          </a:stretch>
        </p:blipFill>
        <p:spPr bwMode="auto">
          <a:xfrm>
            <a:off x="-3176" y="221226"/>
            <a:ext cx="7778751" cy="10686487"/>
          </a:xfrm>
          <a:prstGeom prst="rect">
            <a:avLst/>
          </a:prstGeom>
          <a:noFill/>
        </p:spPr>
      </p:pic>
    </p:spTree>
    <p:extLst>
      <p:ext uri="{BB962C8B-B14F-4D97-AF65-F5344CB8AC3E}">
        <p14:creationId xmlns:p14="http://schemas.microsoft.com/office/powerpoint/2010/main" val="178048878"/>
      </p:ext>
    </p:extLst>
  </p:cSld>
  <p:clrMap bg1="lt1" tx1="dk1" bg2="lt2" tx2="dk2" accent1="accent1" accent2="accent2" accent3="accent3" accent4="accent4" accent5="accent5" accent6="accent6" hlink="hlink" folHlink="folHlink"/>
  <p:sldLayoutIdLst>
    <p:sldLayoutId id="2147483676" r:id="rId1"/>
    <p:sldLayoutId id="2147483677" r:id="rId2"/>
  </p:sldLayoutIdLst>
  <p:txStyles>
    <p:titleStyle>
      <a:lvl1pPr algn="l" defTabSz="777514" rtl="0" eaLnBrk="1" latinLnBrk="0" hangingPunct="1">
        <a:lnSpc>
          <a:spcPct val="90000"/>
        </a:lnSpc>
        <a:spcBef>
          <a:spcPct val="0"/>
        </a:spcBef>
        <a:buNone/>
        <a:defRPr kumimoji="1" sz="3741" kern="1200">
          <a:solidFill>
            <a:schemeClr val="tx1"/>
          </a:solidFill>
          <a:latin typeface="+mj-lt"/>
          <a:ea typeface="+mj-ea"/>
          <a:cs typeface="+mj-cs"/>
        </a:defRPr>
      </a:lvl1pPr>
    </p:titleStyle>
    <p:bodyStyle>
      <a:lvl1pPr marL="194379" indent="-194379" algn="l" defTabSz="777514" rtl="0" eaLnBrk="1" latinLnBrk="0" hangingPunct="1">
        <a:lnSpc>
          <a:spcPct val="90000"/>
        </a:lnSpc>
        <a:spcBef>
          <a:spcPts val="850"/>
        </a:spcBef>
        <a:buFont typeface="Arial" panose="020B0604020202020204" pitchFamily="34" charset="0"/>
        <a:buChar char="•"/>
        <a:defRPr kumimoji="1"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kumimoji="1"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kumimoji="1"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9pPr>
    </p:bodyStyle>
    <p:otherStyle>
      <a:defPPr>
        <a:defRPr lang="en-US"/>
      </a:defPPr>
      <a:lvl1pPr marL="0" algn="l" defTabSz="777514" rtl="0" eaLnBrk="1" latinLnBrk="0" hangingPunct="1">
        <a:defRPr kumimoji="1" sz="1531" kern="1200">
          <a:solidFill>
            <a:schemeClr val="tx1"/>
          </a:solidFill>
          <a:latin typeface="+mn-lt"/>
          <a:ea typeface="+mn-ea"/>
          <a:cs typeface="+mn-cs"/>
        </a:defRPr>
      </a:lvl1pPr>
      <a:lvl2pPr marL="388757" algn="l" defTabSz="777514" rtl="0" eaLnBrk="1" latinLnBrk="0" hangingPunct="1">
        <a:defRPr kumimoji="1" sz="1531" kern="1200">
          <a:solidFill>
            <a:schemeClr val="tx1"/>
          </a:solidFill>
          <a:latin typeface="+mn-lt"/>
          <a:ea typeface="+mn-ea"/>
          <a:cs typeface="+mn-cs"/>
        </a:defRPr>
      </a:lvl2pPr>
      <a:lvl3pPr marL="777514" algn="l" defTabSz="777514" rtl="0" eaLnBrk="1" latinLnBrk="0" hangingPunct="1">
        <a:defRPr kumimoji="1" sz="1531" kern="1200">
          <a:solidFill>
            <a:schemeClr val="tx1"/>
          </a:solidFill>
          <a:latin typeface="+mn-lt"/>
          <a:ea typeface="+mn-ea"/>
          <a:cs typeface="+mn-cs"/>
        </a:defRPr>
      </a:lvl3pPr>
      <a:lvl4pPr marL="1166271" algn="l" defTabSz="777514" rtl="0" eaLnBrk="1" latinLnBrk="0" hangingPunct="1">
        <a:defRPr kumimoji="1" sz="1531" kern="1200">
          <a:solidFill>
            <a:schemeClr val="tx1"/>
          </a:solidFill>
          <a:latin typeface="+mn-lt"/>
          <a:ea typeface="+mn-ea"/>
          <a:cs typeface="+mn-cs"/>
        </a:defRPr>
      </a:lvl4pPr>
      <a:lvl5pPr marL="1555029" algn="l" defTabSz="777514" rtl="0" eaLnBrk="1" latinLnBrk="0" hangingPunct="1">
        <a:defRPr kumimoji="1" sz="1531" kern="1200">
          <a:solidFill>
            <a:schemeClr val="tx1"/>
          </a:solidFill>
          <a:latin typeface="+mn-lt"/>
          <a:ea typeface="+mn-ea"/>
          <a:cs typeface="+mn-cs"/>
        </a:defRPr>
      </a:lvl5pPr>
      <a:lvl6pPr marL="1943786" algn="l" defTabSz="777514" rtl="0" eaLnBrk="1" latinLnBrk="0" hangingPunct="1">
        <a:defRPr kumimoji="1" sz="1531" kern="1200">
          <a:solidFill>
            <a:schemeClr val="tx1"/>
          </a:solidFill>
          <a:latin typeface="+mn-lt"/>
          <a:ea typeface="+mn-ea"/>
          <a:cs typeface="+mn-cs"/>
        </a:defRPr>
      </a:lvl6pPr>
      <a:lvl7pPr marL="2332543" algn="l" defTabSz="777514" rtl="0" eaLnBrk="1" latinLnBrk="0" hangingPunct="1">
        <a:defRPr kumimoji="1" sz="1531" kern="1200">
          <a:solidFill>
            <a:schemeClr val="tx1"/>
          </a:solidFill>
          <a:latin typeface="+mn-lt"/>
          <a:ea typeface="+mn-ea"/>
          <a:cs typeface="+mn-cs"/>
        </a:defRPr>
      </a:lvl7pPr>
      <a:lvl8pPr marL="2721300" algn="l" defTabSz="777514" rtl="0" eaLnBrk="1" latinLnBrk="0" hangingPunct="1">
        <a:defRPr kumimoji="1" sz="1531" kern="1200">
          <a:solidFill>
            <a:schemeClr val="tx1"/>
          </a:solidFill>
          <a:latin typeface="+mn-lt"/>
          <a:ea typeface="+mn-ea"/>
          <a:cs typeface="+mn-cs"/>
        </a:defRPr>
      </a:lvl8pPr>
      <a:lvl9pPr marL="3110057" algn="l" defTabSz="777514" rtl="0" eaLnBrk="1" latinLnBrk="0" hangingPunct="1">
        <a:defRPr kumimoji="1" sz="15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2" cstate="print"/>
          <a:stretch>
            <a:fillRect/>
          </a:stretch>
        </p:blipFill>
        <p:spPr>
          <a:xfrm>
            <a:off x="626359" y="2568496"/>
            <a:ext cx="6556917" cy="7041122"/>
          </a:xfrm>
          <a:prstGeom prst="rect">
            <a:avLst/>
          </a:prstGeom>
        </p:spPr>
      </p:pic>
      <p:sp>
        <p:nvSpPr>
          <p:cNvPr id="7" name="正方形/長方形 6"/>
          <p:cNvSpPr/>
          <p:nvPr/>
        </p:nvSpPr>
        <p:spPr>
          <a:xfrm>
            <a:off x="0" y="0"/>
            <a:ext cx="7775575" cy="61004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2891097" y="259110"/>
            <a:ext cx="2031325" cy="338554"/>
          </a:xfrm>
          <a:prstGeom prst="rect">
            <a:avLst/>
          </a:prstGeom>
          <a:noFill/>
        </p:spPr>
        <p:txBody>
          <a:bodyPr wrap="none" rtlCol="0">
            <a:spAutoFit/>
          </a:bodyPr>
          <a:lstStyle/>
          <a:p>
            <a:pPr algn="ctr"/>
            <a:r>
              <a:rPr lang="ja-JP" altLang="en-US" sz="1600" dirty="0">
                <a:solidFill>
                  <a:schemeClr val="bg1"/>
                </a:solidFill>
                <a:latin typeface="メイリオ" panose="020B0604030504040204" pitchFamily="50" charset="-128"/>
                <a:ea typeface="メイリオ" panose="020B0604030504040204" pitchFamily="50" charset="-128"/>
              </a:rPr>
              <a:t>知らないと損する！</a:t>
            </a:r>
            <a:endParaRPr kumimoji="1" lang="ja-JP" altLang="en-US" sz="1600" dirty="0">
              <a:solidFill>
                <a:schemeClr val="bg1"/>
              </a:solidFill>
              <a:latin typeface="メイリオ" panose="020B0604030504040204" pitchFamily="50" charset="-128"/>
              <a:ea typeface="メイリオ" panose="020B0604030504040204" pitchFamily="50" charset="-128"/>
            </a:endParaRPr>
          </a:p>
        </p:txBody>
      </p:sp>
      <p:sp>
        <p:nvSpPr>
          <p:cNvPr id="19" name="正方形/長方形 18"/>
          <p:cNvSpPr/>
          <p:nvPr/>
        </p:nvSpPr>
        <p:spPr>
          <a:xfrm>
            <a:off x="0" y="9862382"/>
            <a:ext cx="7775575" cy="105205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591948" y="9978871"/>
            <a:ext cx="5973110" cy="1138773"/>
          </a:xfrm>
          <a:prstGeom prst="rect">
            <a:avLst/>
          </a:prstGeom>
          <a:noFill/>
        </p:spPr>
        <p:txBody>
          <a:bodyPr wrap="none" rtlCol="0">
            <a:spAutoFit/>
          </a:bodyPr>
          <a:lstStyle/>
          <a:p>
            <a:pPr lvl="0"/>
            <a:r>
              <a:rPr lang="ja-JP" altLang="en-US" sz="1700" b="1" dirty="0">
                <a:solidFill>
                  <a:schemeClr val="bg1"/>
                </a:solidFill>
                <a:latin typeface="メイリオ" panose="020B0604030504040204" pitchFamily="50" charset="-128"/>
                <a:ea typeface="メイリオ" panose="020B0604030504040204" pitchFamily="50" charset="-128"/>
              </a:rPr>
              <a:t>セミナーは予約制です。下記、直接メールを頂くか、</a:t>
            </a:r>
            <a:endParaRPr lang="en-US" altLang="ja-JP" sz="1700" b="1" dirty="0">
              <a:solidFill>
                <a:schemeClr val="bg1"/>
              </a:solidFill>
              <a:latin typeface="メイリオ" panose="020B0604030504040204" pitchFamily="50" charset="-128"/>
              <a:ea typeface="メイリオ" panose="020B0604030504040204" pitchFamily="50" charset="-128"/>
            </a:endParaRPr>
          </a:p>
          <a:p>
            <a:pPr lvl="0"/>
            <a:r>
              <a:rPr lang="ja-JP" altLang="en-US" sz="1700" b="1" dirty="0">
                <a:solidFill>
                  <a:schemeClr val="bg1"/>
                </a:solidFill>
                <a:latin typeface="メイリオ" panose="020B0604030504040204" pitchFamily="50" charset="-128"/>
                <a:ea typeface="メイリオ" panose="020B0604030504040204" pitchFamily="50" charset="-128"/>
              </a:rPr>
              <a:t>右の</a:t>
            </a:r>
            <a:r>
              <a:rPr lang="en-US" altLang="ja-JP" sz="1700" b="1" dirty="0">
                <a:solidFill>
                  <a:schemeClr val="bg1"/>
                </a:solidFill>
                <a:latin typeface="メイリオ" panose="020B0604030504040204" pitchFamily="50" charset="-128"/>
                <a:ea typeface="メイリオ" panose="020B0604030504040204" pitchFamily="50" charset="-128"/>
              </a:rPr>
              <a:t>QR</a:t>
            </a:r>
            <a:r>
              <a:rPr lang="ja-JP" altLang="en-US" sz="1700" b="1" dirty="0">
                <a:solidFill>
                  <a:schemeClr val="bg1"/>
                </a:solidFill>
                <a:latin typeface="メイリオ" panose="020B0604030504040204" pitchFamily="50" charset="-128"/>
                <a:ea typeface="メイリオ" panose="020B0604030504040204" pitchFamily="50" charset="-128"/>
              </a:rPr>
              <a:t>コードにて申し込みフォームよりご入力ください。</a:t>
            </a:r>
            <a:endParaRPr lang="en-US" altLang="ja-JP" sz="1700" b="1" dirty="0">
              <a:solidFill>
                <a:schemeClr val="bg1"/>
              </a:solidFill>
              <a:latin typeface="メイリオ" panose="020B0604030504040204" pitchFamily="50" charset="-128"/>
              <a:ea typeface="メイリオ" panose="020B0604030504040204" pitchFamily="50" charset="-128"/>
            </a:endParaRPr>
          </a:p>
          <a:p>
            <a:pPr lvl="0"/>
            <a:r>
              <a:rPr lang="en-US" altLang="ja-JP" sz="1700" b="1" dirty="0">
                <a:solidFill>
                  <a:schemeClr val="bg1"/>
                </a:solidFill>
                <a:latin typeface="メイリオ" panose="020B0604030504040204" pitchFamily="50" charset="-128"/>
                <a:ea typeface="メイリオ" panose="020B0604030504040204" pitchFamily="50" charset="-128"/>
              </a:rPr>
              <a:t>E-mail: consul@student-first.jp</a:t>
            </a:r>
          </a:p>
          <a:p>
            <a:pPr lvl="0"/>
            <a:r>
              <a:rPr lang="ja-JP" altLang="en-US" sz="1700" b="1" dirty="0">
                <a:solidFill>
                  <a:schemeClr val="bg1"/>
                </a:solidFill>
                <a:latin typeface="メイリオ" panose="020B0604030504040204" pitchFamily="50" charset="-128"/>
                <a:ea typeface="メイリオ" panose="020B0604030504040204" pitchFamily="50" charset="-128"/>
              </a:rPr>
              <a:t>  </a:t>
            </a:r>
            <a:endParaRPr kumimoji="1" lang="ja-JP" altLang="en-US" sz="1200" dirty="0">
              <a:solidFill>
                <a:schemeClr val="bg1"/>
              </a:solidFill>
              <a:latin typeface="メイリオ" panose="020B0604030504040204" pitchFamily="50" charset="-128"/>
              <a:ea typeface="メイリオ" panose="020B0604030504040204" pitchFamily="50" charset="-128"/>
            </a:endParaRPr>
          </a:p>
        </p:txBody>
      </p:sp>
      <p:sp>
        <p:nvSpPr>
          <p:cNvPr id="28" name="テキスト ボックス 27"/>
          <p:cNvSpPr txBox="1"/>
          <p:nvPr/>
        </p:nvSpPr>
        <p:spPr>
          <a:xfrm>
            <a:off x="1529490" y="1550988"/>
            <a:ext cx="5476179" cy="584775"/>
          </a:xfrm>
          <a:prstGeom prst="rect">
            <a:avLst/>
          </a:prstGeom>
          <a:noFill/>
        </p:spPr>
        <p:txBody>
          <a:bodyPr wrap="none" rtlCol="0">
            <a:spAutoFit/>
          </a:bodyPr>
          <a:lstStyle/>
          <a:p>
            <a:r>
              <a:rPr kumimoji="1" lang="en-US" altLang="ja-JP" sz="3200" dirty="0">
                <a:latin typeface="メイリオ" panose="020B0604030504040204" pitchFamily="50" charset="-128"/>
                <a:ea typeface="メイリオ" panose="020B0604030504040204" pitchFamily="50" charset="-128"/>
              </a:rPr>
              <a:t>2019</a:t>
            </a:r>
            <a:r>
              <a:rPr kumimoji="1" lang="en-US" altLang="ja-JP" sz="1500" dirty="0">
                <a:latin typeface="メイリオ" panose="020B0604030504040204" pitchFamily="50" charset="-128"/>
                <a:ea typeface="メイリオ" panose="020B0604030504040204" pitchFamily="50" charset="-128"/>
              </a:rPr>
              <a:t> </a:t>
            </a:r>
            <a:r>
              <a:rPr kumimoji="1" lang="ja-JP" altLang="en-US" sz="2000" dirty="0">
                <a:latin typeface="メイリオ" panose="020B0604030504040204" pitchFamily="50" charset="-128"/>
                <a:ea typeface="メイリオ" panose="020B0604030504040204" pitchFamily="50" charset="-128"/>
              </a:rPr>
              <a:t>年</a:t>
            </a:r>
            <a:r>
              <a:rPr kumimoji="1" lang="ja-JP" altLang="en-US" sz="1500" dirty="0">
                <a:latin typeface="メイリオ" panose="020B0604030504040204" pitchFamily="50" charset="-128"/>
                <a:ea typeface="メイリオ" panose="020B0604030504040204" pitchFamily="50" charset="-128"/>
              </a:rPr>
              <a:t> </a:t>
            </a:r>
            <a:r>
              <a:rPr kumimoji="1" lang="en-US" altLang="ja-JP" sz="3200" dirty="0">
                <a:latin typeface="メイリオ" panose="020B0604030504040204" pitchFamily="50" charset="-128"/>
                <a:ea typeface="メイリオ" panose="020B0604030504040204" pitchFamily="50" charset="-128"/>
              </a:rPr>
              <a:t>2</a:t>
            </a:r>
            <a:r>
              <a:rPr kumimoji="1" lang="ja-JP" altLang="en-US" sz="2000" dirty="0">
                <a:latin typeface="メイリオ" panose="020B0604030504040204" pitchFamily="50" charset="-128"/>
                <a:ea typeface="メイリオ" panose="020B0604030504040204" pitchFamily="50" charset="-128"/>
              </a:rPr>
              <a:t>月</a:t>
            </a:r>
            <a:r>
              <a:rPr kumimoji="1" lang="ja-JP" altLang="en-US" sz="1500" dirty="0">
                <a:latin typeface="メイリオ" panose="020B0604030504040204" pitchFamily="50" charset="-128"/>
                <a:ea typeface="メイリオ" panose="020B0604030504040204" pitchFamily="50" charset="-128"/>
              </a:rPr>
              <a:t> </a:t>
            </a:r>
            <a:r>
              <a:rPr kumimoji="1" lang="en-US" altLang="ja-JP" sz="1500" dirty="0">
                <a:latin typeface="メイリオ" panose="020B0604030504040204" pitchFamily="50" charset="-128"/>
                <a:ea typeface="メイリオ" panose="020B0604030504040204" pitchFamily="50" charset="-128"/>
              </a:rPr>
              <a:t> </a:t>
            </a:r>
            <a:r>
              <a:rPr lang="en-US" altLang="ja-JP" sz="3200" dirty="0">
                <a:latin typeface="メイリオ" panose="020B0604030504040204" pitchFamily="50" charset="-128"/>
                <a:ea typeface="メイリオ" panose="020B0604030504040204" pitchFamily="50" charset="-128"/>
              </a:rPr>
              <a:t>23</a:t>
            </a:r>
            <a:r>
              <a:rPr kumimoji="1" lang="ja-JP" altLang="en-US" sz="2000" dirty="0">
                <a:latin typeface="メイリオ" panose="020B0604030504040204" pitchFamily="50" charset="-128"/>
                <a:ea typeface="メイリオ" panose="020B0604030504040204" pitchFamily="50" charset="-128"/>
              </a:rPr>
              <a:t>日（土）</a:t>
            </a:r>
            <a:r>
              <a:rPr lang="ja-JP" altLang="en-US" sz="1400" dirty="0">
                <a:latin typeface="メイリオ" panose="020B0604030504040204" pitchFamily="50" charset="-128"/>
                <a:ea typeface="メイリオ" panose="020B0604030504040204" pitchFamily="50" charset="-128"/>
              </a:rPr>
              <a:t>午後</a:t>
            </a:r>
            <a:r>
              <a:rPr lang="en-US" altLang="ja-JP" sz="1400" dirty="0">
                <a:latin typeface="メイリオ" panose="020B0604030504040204" pitchFamily="50" charset="-128"/>
                <a:ea typeface="メイリオ" panose="020B0604030504040204" pitchFamily="50" charset="-128"/>
              </a:rPr>
              <a:t>15</a:t>
            </a:r>
            <a:r>
              <a:rPr lang="ja-JP" altLang="en-US" sz="1400" dirty="0">
                <a:latin typeface="メイリオ" panose="020B0604030504040204" pitchFamily="50" charset="-128"/>
                <a:ea typeface="メイリオ" panose="020B0604030504040204" pitchFamily="50" charset="-128"/>
              </a:rPr>
              <a:t>時～</a:t>
            </a:r>
            <a:r>
              <a:rPr lang="en-US" altLang="ja-JP" sz="1400" dirty="0">
                <a:latin typeface="メイリオ" panose="020B0604030504040204" pitchFamily="50" charset="-128"/>
                <a:ea typeface="メイリオ" panose="020B0604030504040204" pitchFamily="50" charset="-128"/>
              </a:rPr>
              <a:t>16</a:t>
            </a:r>
            <a:r>
              <a:rPr lang="ja-JP" altLang="en-US" sz="1400" dirty="0">
                <a:latin typeface="メイリオ" panose="020B0604030504040204" pitchFamily="50" charset="-128"/>
                <a:ea typeface="メイリオ" panose="020B0604030504040204" pitchFamily="50" charset="-128"/>
              </a:rPr>
              <a:t>時半</a:t>
            </a:r>
            <a:endParaRPr lang="en-US" altLang="ja-JP" sz="1400" dirty="0">
              <a:latin typeface="メイリオ" panose="020B0604030504040204" pitchFamily="50" charset="-128"/>
              <a:ea typeface="メイリオ" panose="020B0604030504040204" pitchFamily="50" charset="-128"/>
            </a:endParaRPr>
          </a:p>
        </p:txBody>
      </p:sp>
      <p:sp>
        <p:nvSpPr>
          <p:cNvPr id="29" name="円/楕円 28"/>
          <p:cNvSpPr/>
          <p:nvPr/>
        </p:nvSpPr>
        <p:spPr>
          <a:xfrm>
            <a:off x="672269" y="1581150"/>
            <a:ext cx="751225" cy="38991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36000" bIns="0" rtlCol="0" anchor="ctr"/>
          <a:lstStyle/>
          <a:p>
            <a:pPr algn="ctr"/>
            <a:r>
              <a:rPr kumimoji="1" lang="ja-JP" altLang="en-US" sz="1400" dirty="0">
                <a:solidFill>
                  <a:schemeClr val="bg1"/>
                </a:solidFill>
                <a:latin typeface="メイリオ" panose="020B0604030504040204" pitchFamily="50" charset="-128"/>
                <a:ea typeface="メイリオ" panose="020B0604030504040204" pitchFamily="50" charset="-128"/>
              </a:rPr>
              <a:t>日 時</a:t>
            </a:r>
          </a:p>
        </p:txBody>
      </p:sp>
      <p:sp>
        <p:nvSpPr>
          <p:cNvPr id="30" name="角丸四角形 29"/>
          <p:cNvSpPr/>
          <p:nvPr/>
        </p:nvSpPr>
        <p:spPr>
          <a:xfrm>
            <a:off x="914400" y="7879126"/>
            <a:ext cx="5912069" cy="1507107"/>
          </a:xfrm>
          <a:prstGeom prst="roundRect">
            <a:avLst>
              <a:gd name="adj" fmla="val 60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949106" y="8272347"/>
            <a:ext cx="5717767" cy="1284967"/>
          </a:xfrm>
          <a:prstGeom prst="rect">
            <a:avLst/>
          </a:prstGeom>
          <a:noFill/>
        </p:spPr>
        <p:txBody>
          <a:bodyPr wrap="square" rtlCol="0">
            <a:spAutoFit/>
          </a:bodyPr>
          <a:lstStyle/>
          <a:p>
            <a:pPr>
              <a:lnSpc>
                <a:spcPts val="1700"/>
              </a:lnSpc>
              <a:spcAft>
                <a:spcPts val="400"/>
              </a:spcAft>
            </a:pPr>
            <a:r>
              <a:rPr lang="ja-JP" altLang="en-US" sz="1600" b="1" dirty="0">
                <a:solidFill>
                  <a:srgbClr val="0070C0"/>
                </a:solidFill>
                <a:latin typeface="メイリオ" panose="020B0604030504040204" pitchFamily="50" charset="-128"/>
                <a:ea typeface="メイリオ" panose="020B0604030504040204" pitchFamily="50" charset="-128"/>
              </a:rPr>
              <a:t>● </a:t>
            </a:r>
            <a:r>
              <a:rPr lang="en-US" altLang="ja-JP" sz="1600" b="1" dirty="0">
                <a:latin typeface="メイリオ" panose="020B0604030504040204" pitchFamily="50" charset="-128"/>
                <a:ea typeface="メイリオ" panose="020B0604030504040204" pitchFamily="50" charset="-128"/>
              </a:rPr>
              <a:t>15:00</a:t>
            </a:r>
            <a:r>
              <a:rPr lang="ja-JP" altLang="en-US" sz="1600" b="1" dirty="0">
                <a:latin typeface="メイリオ" panose="020B0604030504040204" pitchFamily="50" charset="-128"/>
                <a:ea typeface="メイリオ" panose="020B0604030504040204" pitchFamily="50" charset="-128"/>
              </a:rPr>
              <a:t>～</a:t>
            </a:r>
            <a:r>
              <a:rPr lang="en-US" altLang="ja-JP" sz="1600" b="1" dirty="0">
                <a:latin typeface="メイリオ" panose="020B0604030504040204" pitchFamily="50" charset="-128"/>
                <a:ea typeface="メイリオ" panose="020B0604030504040204" pitchFamily="50" charset="-128"/>
              </a:rPr>
              <a:t>15:45</a:t>
            </a:r>
            <a:r>
              <a:rPr lang="ja-JP" altLang="en-US" sz="1600" b="1" dirty="0">
                <a:latin typeface="メイリオ" panose="020B0604030504040204" pitchFamily="50" charset="-128"/>
                <a:ea typeface="メイリオ" panose="020B0604030504040204" pitchFamily="50" charset="-128"/>
              </a:rPr>
              <a:t>   ドイツの大学の概要</a:t>
            </a:r>
            <a:r>
              <a:rPr lang="ja-JP" altLang="en-US" sz="1600" dirty="0">
                <a:latin typeface="メイリオ" panose="020B0604030504040204" pitchFamily="50" charset="-128"/>
                <a:ea typeface="メイリオ" panose="020B0604030504040204" pitchFamily="50" charset="-128"/>
              </a:rPr>
              <a:t>		                              </a:t>
            </a:r>
            <a:r>
              <a:rPr lang="ja-JP" altLang="en-US" sz="1600" b="1" dirty="0">
                <a:solidFill>
                  <a:srgbClr val="0070C0"/>
                </a:solidFill>
                <a:latin typeface="メイリオ" panose="020B0604030504040204" pitchFamily="50" charset="-128"/>
                <a:ea typeface="メイリオ" panose="020B0604030504040204" pitchFamily="50" charset="-128"/>
              </a:rPr>
              <a:t>● </a:t>
            </a:r>
            <a:r>
              <a:rPr lang="en-US" altLang="ja-JP" sz="1600" b="1" dirty="0">
                <a:latin typeface="メイリオ" panose="020B0604030504040204" pitchFamily="50" charset="-128"/>
                <a:ea typeface="メイリオ" panose="020B0604030504040204" pitchFamily="50" charset="-128"/>
              </a:rPr>
              <a:t>15:45</a:t>
            </a:r>
            <a:r>
              <a:rPr lang="ja-JP" altLang="en-US" sz="1600" b="1" dirty="0">
                <a:latin typeface="メイリオ" panose="020B0604030504040204" pitchFamily="50" charset="-128"/>
                <a:ea typeface="メイリオ" panose="020B0604030504040204" pitchFamily="50" charset="-128"/>
              </a:rPr>
              <a:t>～</a:t>
            </a:r>
            <a:r>
              <a:rPr lang="en-US" altLang="ja-JP" sz="1600" b="1" dirty="0">
                <a:latin typeface="メイリオ" panose="020B0604030504040204" pitchFamily="50" charset="-128"/>
                <a:ea typeface="メイリオ" panose="020B0604030504040204" pitchFamily="50" charset="-128"/>
              </a:rPr>
              <a:t>16:05</a:t>
            </a:r>
            <a:r>
              <a:rPr lang="ja-JP" altLang="en-US" sz="1600" b="1" dirty="0">
                <a:latin typeface="メイリオ" panose="020B0604030504040204" pitchFamily="50" charset="-128"/>
                <a:ea typeface="メイリオ" panose="020B0604030504040204" pitchFamily="50" charset="-128"/>
              </a:rPr>
              <a:t>   私立</a:t>
            </a:r>
            <a:r>
              <a:rPr lang="en-US" altLang="ja-JP" sz="1600" b="1" dirty="0">
                <a:latin typeface="メイリオ" panose="020B0604030504040204" pitchFamily="50" charset="-128"/>
                <a:ea typeface="メイリオ" panose="020B0604030504040204" pitchFamily="50" charset="-128"/>
              </a:rPr>
              <a:t>EU Business School</a:t>
            </a:r>
            <a:r>
              <a:rPr lang="ja-JP" altLang="en-US" sz="1600" b="1" dirty="0">
                <a:latin typeface="メイリオ" panose="020B0604030504040204" pitchFamily="50" charset="-128"/>
                <a:ea typeface="メイリオ" panose="020B0604030504040204" pitchFamily="50" charset="-128"/>
              </a:rPr>
              <a:t>の説明</a:t>
            </a:r>
            <a:endParaRPr lang="en-US" altLang="ja-JP" sz="1600" b="1" dirty="0">
              <a:latin typeface="メイリオ" panose="020B0604030504040204" pitchFamily="50" charset="-128"/>
              <a:ea typeface="メイリオ" panose="020B0604030504040204" pitchFamily="50" charset="-128"/>
            </a:endParaRPr>
          </a:p>
          <a:p>
            <a:pPr>
              <a:lnSpc>
                <a:spcPts val="1700"/>
              </a:lnSpc>
              <a:spcAft>
                <a:spcPts val="400"/>
              </a:spcAft>
            </a:pPr>
            <a:r>
              <a:rPr lang="ja-JP" altLang="en-US" sz="1600" b="1" dirty="0">
                <a:solidFill>
                  <a:srgbClr val="0070C0"/>
                </a:solidFill>
                <a:latin typeface="メイリオ" panose="020B0604030504040204" pitchFamily="50" charset="-128"/>
                <a:ea typeface="メイリオ" panose="020B0604030504040204" pitchFamily="50" charset="-128"/>
              </a:rPr>
              <a:t>● </a:t>
            </a:r>
            <a:r>
              <a:rPr lang="en-US" altLang="ja-JP" sz="1600" b="1" dirty="0">
                <a:latin typeface="メイリオ" panose="020B0604030504040204" pitchFamily="50" charset="-128"/>
                <a:ea typeface="メイリオ" panose="020B0604030504040204" pitchFamily="50" charset="-128"/>
              </a:rPr>
              <a:t>16:05</a:t>
            </a:r>
            <a:r>
              <a:rPr lang="ja-JP" altLang="en-US" sz="1600" b="1" dirty="0">
                <a:latin typeface="メイリオ" panose="020B0604030504040204" pitchFamily="50" charset="-128"/>
                <a:ea typeface="メイリオ" panose="020B0604030504040204" pitchFamily="50" charset="-128"/>
              </a:rPr>
              <a:t>～</a:t>
            </a:r>
            <a:r>
              <a:rPr lang="en-US" altLang="ja-JP" sz="1600" b="1" dirty="0">
                <a:latin typeface="メイリオ" panose="020B0604030504040204" pitchFamily="50" charset="-128"/>
                <a:ea typeface="メイリオ" panose="020B0604030504040204" pitchFamily="50" charset="-128"/>
              </a:rPr>
              <a:t>16:20</a:t>
            </a:r>
            <a:r>
              <a:rPr lang="ja-JP" altLang="en-US" sz="1600" b="1" dirty="0">
                <a:latin typeface="メイリオ" panose="020B0604030504040204" pitchFamily="50" charset="-128"/>
                <a:ea typeface="メイリオ" panose="020B0604030504040204" pitchFamily="50" charset="-128"/>
              </a:rPr>
              <a:t>   ドイツの生活、就職事情など</a:t>
            </a:r>
            <a:endParaRPr lang="en-US" altLang="ja-JP" sz="1600" b="1" dirty="0">
              <a:latin typeface="メイリオ" panose="020B0604030504040204" pitchFamily="50" charset="-128"/>
              <a:ea typeface="メイリオ" panose="020B0604030504040204" pitchFamily="50" charset="-128"/>
            </a:endParaRPr>
          </a:p>
          <a:p>
            <a:pPr>
              <a:lnSpc>
                <a:spcPts val="1700"/>
              </a:lnSpc>
            </a:pPr>
            <a:r>
              <a:rPr lang="ja-JP" altLang="en-US" sz="1600" b="1" dirty="0">
                <a:solidFill>
                  <a:srgbClr val="0070C0"/>
                </a:solidFill>
                <a:latin typeface="メイリオ" panose="020B0604030504040204" pitchFamily="50" charset="-128"/>
                <a:ea typeface="メイリオ" panose="020B0604030504040204" pitchFamily="50" charset="-128"/>
              </a:rPr>
              <a:t>● </a:t>
            </a:r>
            <a:r>
              <a:rPr lang="en-US" altLang="ja-JP" sz="1600" b="1" dirty="0">
                <a:latin typeface="メイリオ" panose="020B0604030504040204" pitchFamily="50" charset="-128"/>
                <a:ea typeface="メイリオ" panose="020B0604030504040204" pitchFamily="50" charset="-128"/>
              </a:rPr>
              <a:t>16:20</a:t>
            </a:r>
            <a:r>
              <a:rPr lang="ja-JP" altLang="en-US" sz="1600" b="1" dirty="0">
                <a:latin typeface="メイリオ" panose="020B0604030504040204" pitchFamily="50" charset="-128"/>
                <a:ea typeface="メイリオ" panose="020B0604030504040204" pitchFamily="50" charset="-128"/>
              </a:rPr>
              <a:t>～</a:t>
            </a:r>
            <a:r>
              <a:rPr lang="en-US" altLang="ja-JP" sz="1600" b="1" dirty="0">
                <a:latin typeface="メイリオ" panose="020B0604030504040204" pitchFamily="50" charset="-128"/>
                <a:ea typeface="メイリオ" panose="020B0604030504040204" pitchFamily="50" charset="-128"/>
              </a:rPr>
              <a:t>16:30</a:t>
            </a:r>
            <a:r>
              <a:rPr lang="ja-JP" altLang="en-US" sz="1600" b="1" dirty="0">
                <a:latin typeface="メイリオ" panose="020B0604030504040204" pitchFamily="50" charset="-128"/>
                <a:ea typeface="メイリオ" panose="020B0604030504040204" pitchFamily="50" charset="-128"/>
              </a:rPr>
              <a:t> 　質疑応答</a:t>
            </a:r>
            <a:endParaRPr lang="en-US" altLang="ja-JP" sz="1600" b="1" dirty="0">
              <a:latin typeface="メイリオ" panose="020B0604030504040204" pitchFamily="50" charset="-128"/>
              <a:ea typeface="メイリオ" panose="020B0604030504040204" pitchFamily="50" charset="-128"/>
            </a:endParaRPr>
          </a:p>
          <a:p>
            <a:pPr>
              <a:lnSpc>
                <a:spcPts val="1700"/>
              </a:lnSpc>
            </a:pPr>
            <a:endParaRPr kumimoji="1" lang="ja-JP" altLang="en-US" sz="1400" dirty="0">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1723249" y="2763380"/>
            <a:ext cx="5262979" cy="430887"/>
          </a:xfrm>
          <a:prstGeom prst="rect">
            <a:avLst/>
          </a:prstGeom>
          <a:noFill/>
        </p:spPr>
        <p:txBody>
          <a:bodyPr wrap="none" rtlCol="0">
            <a:spAutoFit/>
          </a:bodyPr>
          <a:lstStyle/>
          <a:p>
            <a:pPr algn="ctr"/>
            <a:r>
              <a:rPr lang="ja-JP" altLang="en-US" sz="2200" b="1" dirty="0">
                <a:solidFill>
                  <a:schemeClr val="bg1"/>
                </a:solidFill>
                <a:latin typeface="メイリオ" panose="020B0604030504040204" pitchFamily="50" charset="-128"/>
                <a:ea typeface="メイリオ" panose="020B0604030504040204" pitchFamily="50" charset="-128"/>
              </a:rPr>
              <a:t>世界が注目するドイツ大学のメリット！</a:t>
            </a:r>
            <a:endParaRPr kumimoji="1" lang="ja-JP" altLang="en-US" sz="2200" b="1" dirty="0">
              <a:solidFill>
                <a:schemeClr val="bg1"/>
              </a:solidFill>
              <a:latin typeface="メイリオ" panose="020B0604030504040204" pitchFamily="50" charset="-128"/>
              <a:ea typeface="メイリオ" panose="020B0604030504040204" pitchFamily="50" charset="-128"/>
            </a:endParaRPr>
          </a:p>
        </p:txBody>
      </p:sp>
      <p:sp>
        <p:nvSpPr>
          <p:cNvPr id="39" name="円/楕円 38"/>
          <p:cNvSpPr/>
          <p:nvPr/>
        </p:nvSpPr>
        <p:spPr>
          <a:xfrm>
            <a:off x="690930" y="2061958"/>
            <a:ext cx="751225" cy="38991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36000" bIns="0" rtlCol="0" anchor="ctr"/>
          <a:lstStyle/>
          <a:p>
            <a:pPr algn="ctr"/>
            <a:r>
              <a:rPr lang="ja-JP" altLang="en-US" sz="1400" dirty="0">
                <a:solidFill>
                  <a:schemeClr val="bg1"/>
                </a:solidFill>
                <a:latin typeface="メイリオ" panose="020B0604030504040204" pitchFamily="50" charset="-128"/>
                <a:ea typeface="メイリオ" panose="020B0604030504040204" pitchFamily="50" charset="-128"/>
              </a:rPr>
              <a:t>会 場</a:t>
            </a:r>
            <a:endParaRPr kumimoji="1" lang="ja-JP" altLang="en-US" sz="1400" dirty="0">
              <a:solidFill>
                <a:schemeClr val="bg1"/>
              </a:solidFill>
              <a:latin typeface="メイリオ" panose="020B0604030504040204" pitchFamily="50" charset="-128"/>
              <a:ea typeface="メイリオ" panose="020B0604030504040204" pitchFamily="50" charset="-128"/>
            </a:endParaRPr>
          </a:p>
        </p:txBody>
      </p:sp>
      <p:sp>
        <p:nvSpPr>
          <p:cNvPr id="40" name="テキスト ボックス 39"/>
          <p:cNvSpPr txBox="1"/>
          <p:nvPr/>
        </p:nvSpPr>
        <p:spPr>
          <a:xfrm>
            <a:off x="1454336" y="2058786"/>
            <a:ext cx="5926622" cy="646331"/>
          </a:xfrm>
          <a:prstGeom prst="rect">
            <a:avLst/>
          </a:prstGeom>
          <a:noFill/>
        </p:spPr>
        <p:txBody>
          <a:bodyPr wrap="none" rtlCol="0">
            <a:spAutoFit/>
          </a:bodyPr>
          <a:lstStyle/>
          <a:p>
            <a:r>
              <a:rPr lang="ja-JP" altLang="ja-JP" sz="1800" dirty="0"/>
              <a:t>東京都</a:t>
            </a:r>
            <a:r>
              <a:rPr lang="ja-JP" altLang="en-US" sz="1800" dirty="0"/>
              <a:t>新宿区高田馬場</a:t>
            </a:r>
            <a:r>
              <a:rPr lang="en-US" altLang="ja-JP" sz="1800" dirty="0"/>
              <a:t>1-32-10 </a:t>
            </a:r>
            <a:r>
              <a:rPr lang="ja-JP" altLang="en-US" sz="1800" dirty="0"/>
              <a:t>高田馬場創業支援センター</a:t>
            </a:r>
            <a:endParaRPr lang="ja-JP" altLang="en-US" sz="1800" dirty="0">
              <a:latin typeface="小塚ゴシック Pro B" pitchFamily="34" charset="-128"/>
              <a:ea typeface="小塚ゴシック Pro B" pitchFamily="34" charset="-128"/>
            </a:endParaRPr>
          </a:p>
          <a:p>
            <a:endParaRPr lang="en-US" altLang="ja-JP" sz="1800" dirty="0">
              <a:latin typeface="メイリオ" panose="020B0604030504040204" pitchFamily="50" charset="-128"/>
              <a:ea typeface="メイリオ" panose="020B0604030504040204" pitchFamily="50" charset="-128"/>
            </a:endParaRPr>
          </a:p>
        </p:txBody>
      </p:sp>
      <p:sp>
        <p:nvSpPr>
          <p:cNvPr id="44" name="円/楕円 43"/>
          <p:cNvSpPr/>
          <p:nvPr/>
        </p:nvSpPr>
        <p:spPr>
          <a:xfrm>
            <a:off x="5256593" y="4672400"/>
            <a:ext cx="2024329" cy="19395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64800" bIns="0" rtlCol="0" anchor="ctr"/>
          <a:lstStyle/>
          <a:p>
            <a:pPr algn="ctr"/>
            <a:endParaRPr kumimoji="1" lang="ja-JP" altLang="en-US" sz="1400" dirty="0">
              <a:solidFill>
                <a:schemeClr val="bg1"/>
              </a:solidFill>
              <a:latin typeface="メイリオ" panose="020B0604030504040204" pitchFamily="50" charset="-128"/>
              <a:ea typeface="メイリオ" panose="020B0604030504040204" pitchFamily="50" charset="-128"/>
            </a:endParaRPr>
          </a:p>
        </p:txBody>
      </p:sp>
      <p:sp>
        <p:nvSpPr>
          <p:cNvPr id="43" name="正方形/長方形 42"/>
          <p:cNvSpPr/>
          <p:nvPr/>
        </p:nvSpPr>
        <p:spPr>
          <a:xfrm>
            <a:off x="5237932" y="4857556"/>
            <a:ext cx="2116605" cy="1746632"/>
          </a:xfrm>
          <a:prstGeom prst="rect">
            <a:avLst/>
          </a:prstGeom>
        </p:spPr>
        <p:txBody>
          <a:bodyPr wrap="square">
            <a:spAutoFit/>
          </a:bodyPr>
          <a:lstStyle/>
          <a:p>
            <a:pPr algn="ctr">
              <a:lnSpc>
                <a:spcPts val="2400"/>
              </a:lnSpc>
              <a:spcAft>
                <a:spcPts val="300"/>
              </a:spcAft>
            </a:pPr>
            <a:r>
              <a:rPr lang="ja-JP" altLang="en-US" sz="1600" dirty="0">
                <a:solidFill>
                  <a:schemeClr val="bg1"/>
                </a:solidFill>
                <a:latin typeface="メイリオ" panose="020B0604030504040204" pitchFamily="50" charset="-128"/>
                <a:ea typeface="メイリオ" panose="020B0604030504040204" pitchFamily="50" charset="-128"/>
              </a:rPr>
              <a:t>対象：</a:t>
            </a:r>
            <a:endParaRPr lang="en-US" altLang="ja-JP" sz="1600" dirty="0">
              <a:solidFill>
                <a:schemeClr val="bg1"/>
              </a:solidFill>
              <a:latin typeface="メイリオ" panose="020B0604030504040204" pitchFamily="50" charset="-128"/>
              <a:ea typeface="メイリオ" panose="020B0604030504040204" pitchFamily="50" charset="-128"/>
            </a:endParaRPr>
          </a:p>
          <a:p>
            <a:pPr algn="ctr">
              <a:lnSpc>
                <a:spcPts val="2400"/>
              </a:lnSpc>
              <a:spcAft>
                <a:spcPts val="300"/>
              </a:spcAft>
            </a:pPr>
            <a:r>
              <a:rPr lang="ja-JP" altLang="en-US" sz="1600" dirty="0">
                <a:solidFill>
                  <a:schemeClr val="bg1"/>
                </a:solidFill>
                <a:latin typeface="メイリオ" panose="020B0604030504040204" pitchFamily="50" charset="-128"/>
                <a:ea typeface="メイリオ" panose="020B0604030504040204" pitchFamily="50" charset="-128"/>
              </a:rPr>
              <a:t>高校生、専門学生、大学生、社会人、</a:t>
            </a:r>
            <a:endParaRPr lang="en-US" altLang="ja-JP" sz="1600" dirty="0">
              <a:solidFill>
                <a:schemeClr val="bg1"/>
              </a:solidFill>
              <a:latin typeface="メイリオ" panose="020B0604030504040204" pitchFamily="50" charset="-128"/>
              <a:ea typeface="メイリオ" panose="020B0604030504040204" pitchFamily="50" charset="-128"/>
            </a:endParaRPr>
          </a:p>
          <a:p>
            <a:pPr algn="ctr">
              <a:lnSpc>
                <a:spcPts val="2400"/>
              </a:lnSpc>
              <a:spcAft>
                <a:spcPts val="300"/>
              </a:spcAft>
            </a:pPr>
            <a:r>
              <a:rPr lang="ja-JP" altLang="en-US" sz="1600" dirty="0">
                <a:solidFill>
                  <a:schemeClr val="bg1"/>
                </a:solidFill>
                <a:latin typeface="メイリオ" panose="020B0604030504040204" pitchFamily="50" charset="-128"/>
                <a:ea typeface="メイリオ" panose="020B0604030504040204" pitchFamily="50" charset="-128"/>
              </a:rPr>
              <a:t>教員の方々</a:t>
            </a:r>
            <a:endParaRPr lang="en-US" altLang="ja-JP" sz="1600" dirty="0">
              <a:solidFill>
                <a:schemeClr val="bg1"/>
              </a:solidFill>
              <a:latin typeface="メイリオ" panose="020B0604030504040204" pitchFamily="50" charset="-128"/>
              <a:ea typeface="メイリオ" panose="020B0604030504040204" pitchFamily="50" charset="-128"/>
            </a:endParaRPr>
          </a:p>
          <a:p>
            <a:pPr algn="ctr">
              <a:lnSpc>
                <a:spcPts val="2400"/>
              </a:lnSpc>
              <a:spcAft>
                <a:spcPts val="300"/>
              </a:spcAft>
            </a:pPr>
            <a:endParaRPr lang="ja-JP" altLang="en-US" sz="1600" dirty="0">
              <a:solidFill>
                <a:schemeClr val="bg1"/>
              </a:solidFill>
              <a:latin typeface="メイリオ" panose="020B0604030504040204" pitchFamily="50" charset="-128"/>
              <a:ea typeface="メイリオ" panose="020B0604030504040204" pitchFamily="50" charset="-128"/>
            </a:endParaRPr>
          </a:p>
        </p:txBody>
      </p:sp>
      <p:sp>
        <p:nvSpPr>
          <p:cNvPr id="10" name="角丸四角形 9"/>
          <p:cNvSpPr/>
          <p:nvPr/>
        </p:nvSpPr>
        <p:spPr>
          <a:xfrm>
            <a:off x="1600997" y="3761310"/>
            <a:ext cx="5394857" cy="393338"/>
          </a:xfrm>
          <a:prstGeom prst="roundRect">
            <a:avLst>
              <a:gd name="adj" fmla="val 13389"/>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216000" tIns="72000" bIns="0" rtlCol="0" anchor="ctr">
            <a:spAutoFit/>
          </a:bodyPr>
          <a:lstStyle/>
          <a:p>
            <a:r>
              <a:rPr lang="ja-JP" altLang="en-US" sz="1900" dirty="0">
                <a:solidFill>
                  <a:schemeClr val="tx1"/>
                </a:solidFill>
                <a:latin typeface="メイリオ" panose="020B0604030504040204" pitchFamily="50" charset="-128"/>
                <a:ea typeface="メイリオ" panose="020B0604030504040204" pitchFamily="50" charset="-128"/>
              </a:rPr>
              <a:t>授業料無料！（国立の場合）</a:t>
            </a:r>
          </a:p>
        </p:txBody>
      </p:sp>
      <p:sp>
        <p:nvSpPr>
          <p:cNvPr id="42" name="角丸四角形 41"/>
          <p:cNvSpPr/>
          <p:nvPr/>
        </p:nvSpPr>
        <p:spPr>
          <a:xfrm>
            <a:off x="1600997" y="4475730"/>
            <a:ext cx="5501182" cy="393338"/>
          </a:xfrm>
          <a:prstGeom prst="roundRect">
            <a:avLst>
              <a:gd name="adj" fmla="val 13389"/>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216000" tIns="72000" bIns="0" rtlCol="0" anchor="ctr">
            <a:spAutoFit/>
          </a:bodyPr>
          <a:lstStyle/>
          <a:p>
            <a:r>
              <a:rPr lang="ja-JP" altLang="en-US" sz="1900" dirty="0">
                <a:solidFill>
                  <a:schemeClr val="tx1"/>
                </a:solidFill>
                <a:latin typeface="メイリオ" panose="020B0604030504040204" pitchFamily="50" charset="-128"/>
                <a:ea typeface="メイリオ" panose="020B0604030504040204" pitchFamily="50" charset="-128"/>
              </a:rPr>
              <a:t>英語で授業を行う学部が充実！</a:t>
            </a:r>
          </a:p>
        </p:txBody>
      </p:sp>
      <p:sp>
        <p:nvSpPr>
          <p:cNvPr id="45" name="角丸四角形 44"/>
          <p:cNvSpPr/>
          <p:nvPr/>
        </p:nvSpPr>
        <p:spPr>
          <a:xfrm>
            <a:off x="1600997" y="5215445"/>
            <a:ext cx="4703740" cy="393338"/>
          </a:xfrm>
          <a:prstGeom prst="roundRect">
            <a:avLst>
              <a:gd name="adj" fmla="val 13389"/>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216000" tIns="72000" bIns="0" rtlCol="0" anchor="ctr">
            <a:spAutoFit/>
          </a:bodyPr>
          <a:lstStyle/>
          <a:p>
            <a:r>
              <a:rPr lang="ja-JP" altLang="en-US" sz="1900" dirty="0">
                <a:solidFill>
                  <a:schemeClr val="tx1"/>
                </a:solidFill>
                <a:latin typeface="メイリオ" panose="020B0604030504040204" pitchFamily="50" charset="-128"/>
                <a:ea typeface="メイリオ" panose="020B0604030504040204" pitchFamily="50" charset="-128"/>
              </a:rPr>
              <a:t>就職に有利！</a:t>
            </a:r>
          </a:p>
        </p:txBody>
      </p:sp>
      <p:sp>
        <p:nvSpPr>
          <p:cNvPr id="46" name="角丸四角形 45"/>
          <p:cNvSpPr/>
          <p:nvPr/>
        </p:nvSpPr>
        <p:spPr>
          <a:xfrm>
            <a:off x="1600997" y="5927909"/>
            <a:ext cx="5192838" cy="393338"/>
          </a:xfrm>
          <a:prstGeom prst="roundRect">
            <a:avLst>
              <a:gd name="adj" fmla="val 13389"/>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216000" tIns="72000" bIns="0" rtlCol="0" anchor="ctr">
            <a:spAutoFit/>
          </a:bodyPr>
          <a:lstStyle/>
          <a:p>
            <a:r>
              <a:rPr lang="ja-JP" altLang="en-US" sz="1900" dirty="0">
                <a:solidFill>
                  <a:schemeClr val="tx1"/>
                </a:solidFill>
                <a:latin typeface="メイリオ" panose="020B0604030504040204" pitchFamily="50" charset="-128"/>
                <a:ea typeface="メイリオ" panose="020B0604030504040204" pitchFamily="50" charset="-128"/>
              </a:rPr>
              <a:t>入学試験なし！書類選考！</a:t>
            </a:r>
          </a:p>
        </p:txBody>
      </p:sp>
      <p:sp>
        <p:nvSpPr>
          <p:cNvPr id="47" name="角丸四角形 46"/>
          <p:cNvSpPr/>
          <p:nvPr/>
        </p:nvSpPr>
        <p:spPr>
          <a:xfrm>
            <a:off x="1600997" y="6660171"/>
            <a:ext cx="5416122" cy="393338"/>
          </a:xfrm>
          <a:prstGeom prst="roundRect">
            <a:avLst>
              <a:gd name="adj" fmla="val 13389"/>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216000" tIns="72000" bIns="0" rtlCol="0" anchor="ctr">
            <a:spAutoFit/>
          </a:bodyPr>
          <a:lstStyle/>
          <a:p>
            <a:r>
              <a:rPr lang="ja-JP" altLang="en-US" sz="1900" dirty="0">
                <a:solidFill>
                  <a:schemeClr val="tx1"/>
                </a:solidFill>
                <a:latin typeface="メイリオ" panose="020B0604030504040204" pitchFamily="50" charset="-128"/>
                <a:ea typeface="メイリオ" panose="020B0604030504040204" pitchFamily="50" charset="-128"/>
              </a:rPr>
              <a:t>就職に有利な国際ビジネス関係の専攻が多い！</a:t>
            </a:r>
          </a:p>
        </p:txBody>
      </p:sp>
      <p:sp>
        <p:nvSpPr>
          <p:cNvPr id="3" name="テキスト ボックス 2"/>
          <p:cNvSpPr txBox="1"/>
          <p:nvPr/>
        </p:nvSpPr>
        <p:spPr>
          <a:xfrm>
            <a:off x="404513" y="699583"/>
            <a:ext cx="7109639" cy="784830"/>
          </a:xfrm>
          <a:prstGeom prst="rect">
            <a:avLst/>
          </a:prstGeom>
          <a:noFill/>
        </p:spPr>
        <p:txBody>
          <a:bodyPr wrap="none" rtlCol="0">
            <a:spAutoFit/>
          </a:bodyPr>
          <a:lstStyle/>
          <a:p>
            <a:r>
              <a:rPr lang="ja-JP" altLang="en-US" sz="4500" dirty="0">
                <a:solidFill>
                  <a:srgbClr val="0070C0"/>
                </a:solidFill>
                <a:latin typeface="HGS明朝E" panose="02020900000000000000" pitchFamily="18" charset="-128"/>
                <a:ea typeface="HGS明朝E" panose="02020900000000000000" pitchFamily="18" charset="-128"/>
              </a:rPr>
              <a:t>ドイツの大学留学</a:t>
            </a:r>
            <a:r>
              <a:rPr kumimoji="1" lang="ja-JP" altLang="en-US" sz="4500" dirty="0">
                <a:solidFill>
                  <a:srgbClr val="0070C0"/>
                </a:solidFill>
                <a:latin typeface="HGS明朝E" panose="02020900000000000000" pitchFamily="18" charset="-128"/>
                <a:ea typeface="HGS明朝E" panose="02020900000000000000" pitchFamily="18" charset="-128"/>
              </a:rPr>
              <a:t>セミナー</a:t>
            </a:r>
          </a:p>
        </p:txBody>
      </p:sp>
      <p:sp>
        <p:nvSpPr>
          <p:cNvPr id="26" name="正方形/長方形 25"/>
          <p:cNvSpPr/>
          <p:nvPr/>
        </p:nvSpPr>
        <p:spPr>
          <a:xfrm>
            <a:off x="6099205" y="9276986"/>
            <a:ext cx="1651740" cy="646331"/>
          </a:xfrm>
          <a:prstGeom prst="rect">
            <a:avLst/>
          </a:prstGeom>
        </p:spPr>
        <p:txBody>
          <a:bodyPr wrap="square">
            <a:spAutoFit/>
          </a:bodyPr>
          <a:lstStyle/>
          <a:p>
            <a:pPr algn="ctr"/>
            <a:r>
              <a:rPr lang="ja-JP" altLang="en-US" sz="1200" dirty="0">
                <a:latin typeface="小塚ゴシック Pro B" pitchFamily="34" charset="-128"/>
                <a:ea typeface="小塚ゴシック Pro B" pitchFamily="34" charset="-128"/>
              </a:rPr>
              <a:t>講師</a:t>
            </a:r>
            <a:r>
              <a:rPr lang="en-US" altLang="ja-JP" sz="1200" dirty="0">
                <a:latin typeface="小塚ゴシック Pro B" pitchFamily="34" charset="-128"/>
                <a:ea typeface="小塚ゴシック Pro B" pitchFamily="34" charset="-128"/>
              </a:rPr>
              <a:t>: </a:t>
            </a:r>
          </a:p>
          <a:p>
            <a:pPr algn="ctr"/>
            <a:r>
              <a:rPr lang="ja-JP" altLang="en-US" sz="1200" dirty="0">
                <a:latin typeface="小塚ゴシック Pro B" pitchFamily="34" charset="-128"/>
                <a:ea typeface="小塚ゴシック Pro B" pitchFamily="34" charset="-128"/>
              </a:rPr>
              <a:t>留学カウンセラー</a:t>
            </a:r>
            <a:endParaRPr lang="en-US" altLang="ja-JP" sz="1200" dirty="0">
              <a:latin typeface="小塚ゴシック Pro B" pitchFamily="34" charset="-128"/>
              <a:ea typeface="小塚ゴシック Pro B" pitchFamily="34" charset="-128"/>
            </a:endParaRPr>
          </a:p>
          <a:p>
            <a:pPr algn="ctr"/>
            <a:r>
              <a:rPr lang="ja-JP" altLang="en-US" sz="1200" dirty="0">
                <a:latin typeface="小塚ゴシック Pro B" pitchFamily="34" charset="-128"/>
                <a:ea typeface="小塚ゴシック Pro B" pitchFamily="34" charset="-128"/>
              </a:rPr>
              <a:t>西山道子</a:t>
            </a:r>
          </a:p>
        </p:txBody>
      </p:sp>
      <p:pic>
        <p:nvPicPr>
          <p:cNvPr id="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2640" y="7875308"/>
            <a:ext cx="1380936" cy="1459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角丸四角形 31"/>
          <p:cNvSpPr/>
          <p:nvPr/>
        </p:nvSpPr>
        <p:spPr>
          <a:xfrm>
            <a:off x="1551119" y="7369299"/>
            <a:ext cx="5416122" cy="393338"/>
          </a:xfrm>
          <a:prstGeom prst="roundRect">
            <a:avLst>
              <a:gd name="adj" fmla="val 13389"/>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216000" tIns="72000" bIns="0" rtlCol="0" anchor="ctr">
            <a:spAutoFit/>
          </a:bodyPr>
          <a:lstStyle/>
          <a:p>
            <a:r>
              <a:rPr lang="ja-JP" altLang="en-US" sz="1900" dirty="0">
                <a:solidFill>
                  <a:schemeClr val="tx1"/>
                </a:solidFill>
                <a:latin typeface="メイリオ" panose="020B0604030504040204" pitchFamily="50" charset="-128"/>
                <a:ea typeface="メイリオ" panose="020B0604030504040204" pitchFamily="50" charset="-128"/>
              </a:rPr>
              <a:t>ドイツならではのユニークな学科も！</a:t>
            </a:r>
          </a:p>
        </p:txBody>
      </p:sp>
      <p:sp>
        <p:nvSpPr>
          <p:cNvPr id="36" name="テキスト ボックス 35">
            <a:extLst>
              <a:ext uri="{FF2B5EF4-FFF2-40B4-BE49-F238E27FC236}">
                <a16:creationId xmlns:a16="http://schemas.microsoft.com/office/drawing/2014/main" id="{2A6B9F8F-0629-4970-A9B0-A0BB994C88A9}"/>
              </a:ext>
            </a:extLst>
          </p:cNvPr>
          <p:cNvSpPr txBox="1"/>
          <p:nvPr/>
        </p:nvSpPr>
        <p:spPr>
          <a:xfrm>
            <a:off x="1028903" y="7971519"/>
            <a:ext cx="5717767" cy="317395"/>
          </a:xfrm>
          <a:prstGeom prst="rect">
            <a:avLst/>
          </a:prstGeom>
          <a:noFill/>
        </p:spPr>
        <p:txBody>
          <a:bodyPr wrap="square" rtlCol="0">
            <a:spAutoFit/>
          </a:bodyPr>
          <a:lstStyle/>
          <a:p>
            <a:pPr>
              <a:lnSpc>
                <a:spcPts val="1700"/>
              </a:lnSpc>
              <a:spcAft>
                <a:spcPts val="400"/>
              </a:spcAft>
            </a:pPr>
            <a:r>
              <a:rPr kumimoji="1" lang="ja-JP" altLang="en-US" sz="1600" b="1" dirty="0">
                <a:latin typeface="メイリオ" panose="020B0604030504040204" pitchFamily="50" charset="-128"/>
                <a:ea typeface="メイリオ" panose="020B0604030504040204" pitchFamily="50" charset="-128"/>
              </a:rPr>
              <a:t>＜セミナー内容＞</a:t>
            </a:r>
          </a:p>
        </p:txBody>
      </p:sp>
      <p:pic>
        <p:nvPicPr>
          <p:cNvPr id="2" name="図 1">
            <a:extLst>
              <a:ext uri="{FF2B5EF4-FFF2-40B4-BE49-F238E27FC236}">
                <a16:creationId xmlns:a16="http://schemas.microsoft.com/office/drawing/2014/main" id="{5C023546-E3B1-4E73-BC10-D97A1C5B9A32}"/>
              </a:ext>
            </a:extLst>
          </p:cNvPr>
          <p:cNvPicPr>
            <a:picLocks noChangeAspect="1"/>
          </p:cNvPicPr>
          <p:nvPr/>
        </p:nvPicPr>
        <p:blipFill>
          <a:blip r:embed="rId4"/>
          <a:stretch>
            <a:fillRect/>
          </a:stretch>
        </p:blipFill>
        <p:spPr>
          <a:xfrm>
            <a:off x="6376124" y="9928744"/>
            <a:ext cx="938669" cy="938669"/>
          </a:xfrm>
          <a:prstGeom prst="rect">
            <a:avLst/>
          </a:prstGeom>
        </p:spPr>
      </p:pic>
    </p:spTree>
    <p:extLst>
      <p:ext uri="{BB962C8B-B14F-4D97-AF65-F5344CB8AC3E}">
        <p14:creationId xmlns:p14="http://schemas.microsoft.com/office/powerpoint/2010/main" val="1878782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710"/>
          <p:cNvGrpSpPr/>
          <p:nvPr/>
        </p:nvGrpSpPr>
        <p:grpSpPr>
          <a:xfrm>
            <a:off x="1999693" y="2980205"/>
            <a:ext cx="1628775" cy="152400"/>
            <a:chOff x="1900238" y="2435225"/>
            <a:chExt cx="1628775" cy="152400"/>
          </a:xfrm>
        </p:grpSpPr>
        <p:sp>
          <p:nvSpPr>
            <p:cNvPr id="2053" name="Freeform 5"/>
            <p:cNvSpPr>
              <a:spLocks/>
            </p:cNvSpPr>
            <p:nvPr/>
          </p:nvSpPr>
          <p:spPr bwMode="auto">
            <a:xfrm>
              <a:off x="2522538" y="2435225"/>
              <a:ext cx="1006475" cy="152400"/>
            </a:xfrm>
            <a:custGeom>
              <a:avLst/>
              <a:gdLst/>
              <a:ahLst/>
              <a:cxnLst>
                <a:cxn ang="0">
                  <a:pos x="612" y="0"/>
                </a:cxn>
                <a:cxn ang="0">
                  <a:pos x="0" y="0"/>
                </a:cxn>
                <a:cxn ang="0">
                  <a:pos x="0" y="96"/>
                </a:cxn>
                <a:cxn ang="0">
                  <a:pos x="612" y="96"/>
                </a:cxn>
                <a:cxn ang="0">
                  <a:pos x="612" y="96"/>
                </a:cxn>
                <a:cxn ang="0">
                  <a:pos x="620" y="94"/>
                </a:cxn>
                <a:cxn ang="0">
                  <a:pos x="628" y="90"/>
                </a:cxn>
                <a:cxn ang="0">
                  <a:pos x="632" y="84"/>
                </a:cxn>
                <a:cxn ang="0">
                  <a:pos x="634" y="74"/>
                </a:cxn>
                <a:cxn ang="0">
                  <a:pos x="634" y="22"/>
                </a:cxn>
                <a:cxn ang="0">
                  <a:pos x="634" y="22"/>
                </a:cxn>
                <a:cxn ang="0">
                  <a:pos x="632" y="14"/>
                </a:cxn>
                <a:cxn ang="0">
                  <a:pos x="628" y="6"/>
                </a:cxn>
                <a:cxn ang="0">
                  <a:pos x="620" y="2"/>
                </a:cxn>
                <a:cxn ang="0">
                  <a:pos x="612" y="0"/>
                </a:cxn>
                <a:cxn ang="0">
                  <a:pos x="612" y="0"/>
                </a:cxn>
              </a:cxnLst>
              <a:rect l="0" t="0" r="r" b="b"/>
              <a:pathLst>
                <a:path w="634" h="96">
                  <a:moveTo>
                    <a:pt x="612" y="0"/>
                  </a:moveTo>
                  <a:lnTo>
                    <a:pt x="0" y="0"/>
                  </a:lnTo>
                  <a:lnTo>
                    <a:pt x="0" y="96"/>
                  </a:lnTo>
                  <a:lnTo>
                    <a:pt x="612" y="96"/>
                  </a:lnTo>
                  <a:lnTo>
                    <a:pt x="612" y="96"/>
                  </a:lnTo>
                  <a:lnTo>
                    <a:pt x="620" y="94"/>
                  </a:lnTo>
                  <a:lnTo>
                    <a:pt x="628" y="90"/>
                  </a:lnTo>
                  <a:lnTo>
                    <a:pt x="632" y="84"/>
                  </a:lnTo>
                  <a:lnTo>
                    <a:pt x="634" y="74"/>
                  </a:lnTo>
                  <a:lnTo>
                    <a:pt x="634" y="22"/>
                  </a:lnTo>
                  <a:lnTo>
                    <a:pt x="634" y="22"/>
                  </a:lnTo>
                  <a:lnTo>
                    <a:pt x="632" y="14"/>
                  </a:lnTo>
                  <a:lnTo>
                    <a:pt x="628" y="6"/>
                  </a:lnTo>
                  <a:lnTo>
                    <a:pt x="620" y="2"/>
                  </a:lnTo>
                  <a:lnTo>
                    <a:pt x="612" y="0"/>
                  </a:lnTo>
                  <a:lnTo>
                    <a:pt x="612" y="0"/>
                  </a:lnTo>
                  <a:close/>
                </a:path>
              </a:pathLst>
            </a:custGeom>
            <a:solidFill>
              <a:srgbClr val="F7C8CE"/>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054" name="Freeform 6"/>
            <p:cNvSpPr>
              <a:spLocks/>
            </p:cNvSpPr>
            <p:nvPr/>
          </p:nvSpPr>
          <p:spPr bwMode="auto">
            <a:xfrm>
              <a:off x="1900238" y="2435225"/>
              <a:ext cx="622300" cy="152400"/>
            </a:xfrm>
            <a:custGeom>
              <a:avLst/>
              <a:gdLst/>
              <a:ahLst/>
              <a:cxnLst>
                <a:cxn ang="0">
                  <a:pos x="22" y="0"/>
                </a:cxn>
                <a:cxn ang="0">
                  <a:pos x="22" y="0"/>
                </a:cxn>
                <a:cxn ang="0">
                  <a:pos x="14" y="2"/>
                </a:cxn>
                <a:cxn ang="0">
                  <a:pos x="6" y="6"/>
                </a:cxn>
                <a:cxn ang="0">
                  <a:pos x="2" y="14"/>
                </a:cxn>
                <a:cxn ang="0">
                  <a:pos x="0" y="22"/>
                </a:cxn>
                <a:cxn ang="0">
                  <a:pos x="0" y="74"/>
                </a:cxn>
                <a:cxn ang="0">
                  <a:pos x="0" y="74"/>
                </a:cxn>
                <a:cxn ang="0">
                  <a:pos x="2" y="84"/>
                </a:cxn>
                <a:cxn ang="0">
                  <a:pos x="6" y="90"/>
                </a:cxn>
                <a:cxn ang="0">
                  <a:pos x="14" y="94"/>
                </a:cxn>
                <a:cxn ang="0">
                  <a:pos x="22" y="96"/>
                </a:cxn>
                <a:cxn ang="0">
                  <a:pos x="392" y="96"/>
                </a:cxn>
                <a:cxn ang="0">
                  <a:pos x="392" y="0"/>
                </a:cxn>
                <a:cxn ang="0">
                  <a:pos x="22" y="0"/>
                </a:cxn>
              </a:cxnLst>
              <a:rect l="0" t="0" r="r" b="b"/>
              <a:pathLst>
                <a:path w="392" h="96">
                  <a:moveTo>
                    <a:pt x="22" y="0"/>
                  </a:moveTo>
                  <a:lnTo>
                    <a:pt x="22" y="0"/>
                  </a:lnTo>
                  <a:lnTo>
                    <a:pt x="14" y="2"/>
                  </a:lnTo>
                  <a:lnTo>
                    <a:pt x="6" y="6"/>
                  </a:lnTo>
                  <a:lnTo>
                    <a:pt x="2" y="14"/>
                  </a:lnTo>
                  <a:lnTo>
                    <a:pt x="0" y="22"/>
                  </a:lnTo>
                  <a:lnTo>
                    <a:pt x="0" y="74"/>
                  </a:lnTo>
                  <a:lnTo>
                    <a:pt x="0" y="74"/>
                  </a:lnTo>
                  <a:lnTo>
                    <a:pt x="2" y="84"/>
                  </a:lnTo>
                  <a:lnTo>
                    <a:pt x="6" y="90"/>
                  </a:lnTo>
                  <a:lnTo>
                    <a:pt x="14" y="94"/>
                  </a:lnTo>
                  <a:lnTo>
                    <a:pt x="22" y="96"/>
                  </a:lnTo>
                  <a:lnTo>
                    <a:pt x="392" y="96"/>
                  </a:lnTo>
                  <a:lnTo>
                    <a:pt x="392" y="0"/>
                  </a:lnTo>
                  <a:lnTo>
                    <a:pt x="2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055" name="Rectangle 7"/>
            <p:cNvSpPr>
              <a:spLocks noChangeArrowheads="1"/>
            </p:cNvSpPr>
            <p:nvPr/>
          </p:nvSpPr>
          <p:spPr bwMode="auto">
            <a:xfrm>
              <a:off x="1938338" y="2446875"/>
              <a:ext cx="550480" cy="12311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ja-JP" altLang="en-US" sz="800" dirty="0">
                  <a:solidFill>
                    <a:srgbClr val="000000"/>
                  </a:solidFill>
                  <a:latin typeface="ＭＳ Ｐゴシック" pitchFamily="50" charset="-128"/>
                  <a:ea typeface="ＭＳ Ｐゴシック" pitchFamily="50" charset="-128"/>
                  <a:cs typeface="ＭＳ Ｐゴシック" pitchFamily="50" charset="-128"/>
                </a:rPr>
                <a:t>出願期限</a:t>
              </a:r>
              <a:r>
                <a:rPr kumimoji="1" lang="ja-JP" sz="800" b="0" i="0" u="none" strike="noStrike" cap="none" normalizeH="0" baseline="0" dirty="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57" name="Rectangle 9"/>
            <p:cNvSpPr>
              <a:spLocks noChangeArrowheads="1"/>
            </p:cNvSpPr>
            <p:nvPr/>
          </p:nvSpPr>
          <p:spPr bwMode="auto">
            <a:xfrm>
              <a:off x="2553285" y="2446875"/>
              <a:ext cx="378309"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lvl="0" defTabSz="914400" fontAlgn="base">
                <a:spcBef>
                  <a:spcPct val="0"/>
                </a:spcBef>
                <a:spcAft>
                  <a:spcPct val="0"/>
                </a:spcAft>
              </a:pPr>
              <a:r>
                <a:rPr lang="en-US" altLang="ja-JP" sz="800"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7</a:t>
              </a:r>
              <a:r>
                <a:rPr lang="ja-JP" altLang="en-US" sz="800"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月</a:t>
              </a:r>
              <a:r>
                <a:rPr lang="en-US" altLang="ja-JP" sz="800"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15</a:t>
              </a:r>
              <a:r>
                <a:rPr lang="ja-JP" altLang="en-US" sz="800"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日</a:t>
              </a:r>
              <a:endParaRPr kumimoji="1" lang="ja-JP" sz="1800" b="0" i="0" u="none" strike="noStrike" cap="none" normalizeH="0" baseline="0" dirty="0">
                <a:ln>
                  <a:noFill/>
                </a:ln>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p:txBody>
        </p:sp>
      </p:grpSp>
      <p:sp>
        <p:nvSpPr>
          <p:cNvPr id="2061" name="Rectangle 13"/>
          <p:cNvSpPr>
            <a:spLocks noChangeArrowheads="1"/>
          </p:cNvSpPr>
          <p:nvPr/>
        </p:nvSpPr>
        <p:spPr bwMode="auto">
          <a:xfrm>
            <a:off x="2041240" y="2508074"/>
            <a:ext cx="1038746" cy="2769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ja-JP" altLang="en-US" sz="900" dirty="0">
                <a:solidFill>
                  <a:srgbClr val="EB6D8E"/>
                </a:solidFill>
                <a:latin typeface="HG創英角ｺﾞｼｯｸUB" pitchFamily="49" charset="-128"/>
                <a:ea typeface="HG創英角ｺﾞｼｯｸUB" pitchFamily="49" charset="-128"/>
                <a:cs typeface="ＭＳ Ｐゴシック" pitchFamily="50" charset="-128"/>
              </a:rPr>
              <a:t>ミュンヘン工科大学</a:t>
            </a:r>
            <a:endParaRPr lang="en-US" altLang="ja-JP" sz="900" dirty="0">
              <a:solidFill>
                <a:srgbClr val="EB6D8E"/>
              </a:solidFill>
              <a:latin typeface="HG創英角ｺﾞｼｯｸUB" pitchFamily="49" charset="-128"/>
              <a:ea typeface="HG創英角ｺﾞｼｯｸUB" pitchFamily="49" charset="-128"/>
              <a:cs typeface="ＭＳ Ｐゴシック"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lang="ja-JP" altLang="en-US" sz="900" dirty="0">
                <a:solidFill>
                  <a:srgbClr val="EB6D8E"/>
                </a:solidFill>
                <a:latin typeface="HG創英角ｺﾞｼｯｸUB" pitchFamily="49" charset="-128"/>
                <a:ea typeface="HG創英角ｺﾞｼｯｸUB" pitchFamily="49" charset="-128"/>
                <a:cs typeface="ＭＳ Ｐゴシック" pitchFamily="50" charset="-128"/>
              </a:rPr>
              <a:t>（</a:t>
            </a:r>
            <a:r>
              <a:rPr lang="en-US" altLang="ja-JP" sz="900" dirty="0">
                <a:solidFill>
                  <a:srgbClr val="EB6D8E"/>
                </a:solidFill>
                <a:latin typeface="HG創英角ｺﾞｼｯｸUB" pitchFamily="49" charset="-128"/>
                <a:ea typeface="HG創英角ｺﾞｼｯｸUB" pitchFamily="49" charset="-128"/>
                <a:cs typeface="ＭＳ Ｐゴシック" pitchFamily="50" charset="-128"/>
              </a:rPr>
              <a:t>TUM</a:t>
            </a:r>
            <a:r>
              <a:rPr lang="ja-JP" altLang="en-US" sz="900" dirty="0">
                <a:solidFill>
                  <a:srgbClr val="EB6D8E"/>
                </a:solidFill>
                <a:latin typeface="HG創英角ｺﾞｼｯｸUB" pitchFamily="49" charset="-128"/>
                <a:ea typeface="HG創英角ｺﾞｼｯｸUB" pitchFamily="49" charset="-128"/>
                <a:cs typeface="ＭＳ Ｐゴシック" pitchFamily="50" charset="-128"/>
              </a:rPr>
              <a:t>）</a:t>
            </a:r>
            <a:endParaRPr kumimoji="1" lang="ja-JP" sz="1800" b="0" i="0" u="none" strike="noStrike" cap="none" normalizeH="0" baseline="0" dirty="0">
              <a:ln>
                <a:noFill/>
              </a:ln>
              <a:solidFill>
                <a:schemeClr val="tx1"/>
              </a:solidFill>
              <a:effectLst/>
              <a:latin typeface="HG創英角ｺﾞｼｯｸUB" pitchFamily="49" charset="-128"/>
              <a:ea typeface="HG創英角ｺﾞｼｯｸUB" pitchFamily="49" charset="-128"/>
              <a:cs typeface="ＭＳ Ｐゴシック" pitchFamily="50" charset="-128"/>
            </a:endParaRPr>
          </a:p>
        </p:txBody>
      </p:sp>
      <p:sp>
        <p:nvSpPr>
          <p:cNvPr id="2106" name="Rectangle 58"/>
          <p:cNvSpPr>
            <a:spLocks noChangeArrowheads="1"/>
          </p:cNvSpPr>
          <p:nvPr/>
        </p:nvSpPr>
        <p:spPr bwMode="auto">
          <a:xfrm>
            <a:off x="5545598" y="2417616"/>
            <a:ext cx="1258358" cy="2769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lvl="0" defTabSz="914400" fontAlgn="base">
              <a:spcBef>
                <a:spcPct val="0"/>
              </a:spcBef>
              <a:spcAft>
                <a:spcPct val="0"/>
              </a:spcAft>
            </a:pPr>
            <a:r>
              <a:rPr lang="en-US" altLang="ja-JP" sz="900" b="1" dirty="0">
                <a:solidFill>
                  <a:schemeClr val="accent6"/>
                </a:solidFill>
              </a:rPr>
              <a:t>SRH </a:t>
            </a:r>
            <a:r>
              <a:rPr lang="ja-JP" altLang="en-US" sz="900" b="1" dirty="0">
                <a:solidFill>
                  <a:schemeClr val="accent6"/>
                </a:solidFill>
              </a:rPr>
              <a:t>ハイデルベルグ大学</a:t>
            </a:r>
            <a:endParaRPr lang="en-US" altLang="ja-JP" sz="900" b="1" dirty="0">
              <a:solidFill>
                <a:schemeClr val="accent6"/>
              </a:solidFill>
            </a:endParaRPr>
          </a:p>
          <a:p>
            <a:pPr lvl="0" defTabSz="914400" fontAlgn="base">
              <a:spcBef>
                <a:spcPct val="0"/>
              </a:spcBef>
              <a:spcAft>
                <a:spcPct val="0"/>
              </a:spcAft>
            </a:pPr>
            <a:r>
              <a:rPr lang="en-US" altLang="ja-JP" sz="900" b="1" dirty="0">
                <a:solidFill>
                  <a:schemeClr val="accent6"/>
                </a:solidFill>
              </a:rPr>
              <a:t>SRH University Heidelberg</a:t>
            </a:r>
            <a:endParaRPr kumimoji="1" lang="ja-JP" sz="900" b="0" i="0" u="none" strike="noStrike" cap="none" normalizeH="0" baseline="0" dirty="0">
              <a:ln>
                <a:noFill/>
              </a:ln>
              <a:solidFill>
                <a:schemeClr val="accent6"/>
              </a:solidFill>
              <a:effectLst/>
              <a:latin typeface="HG創英角ｺﾞｼｯｸUB" pitchFamily="49" charset="-128"/>
              <a:ea typeface="HG創英角ｺﾞｼｯｸUB" pitchFamily="49" charset="-128"/>
              <a:cs typeface="ＭＳ Ｐゴシック" pitchFamily="50" charset="-128"/>
            </a:endParaRPr>
          </a:p>
        </p:txBody>
      </p:sp>
      <p:sp>
        <p:nvSpPr>
          <p:cNvPr id="2160" name="Rectangle 112"/>
          <p:cNvSpPr>
            <a:spLocks noChangeArrowheads="1"/>
          </p:cNvSpPr>
          <p:nvPr/>
        </p:nvSpPr>
        <p:spPr bwMode="auto">
          <a:xfrm>
            <a:off x="2052992" y="4102056"/>
            <a:ext cx="1017907" cy="2769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ja-JP" altLang="en-US" sz="900" dirty="0">
                <a:solidFill>
                  <a:srgbClr val="2BAC39"/>
                </a:solidFill>
                <a:latin typeface="HG創英角ｺﾞｼｯｸUB" pitchFamily="49" charset="-128"/>
                <a:ea typeface="HG創英角ｺﾞｼｯｸUB" pitchFamily="49" charset="-128"/>
                <a:cs typeface="ＭＳ Ｐゴシック" pitchFamily="50" charset="-128"/>
              </a:rPr>
              <a:t>フライブルク大学</a:t>
            </a:r>
            <a:endParaRPr lang="ja-JP" altLang="ja-JP" sz="1800" dirty="0">
              <a:latin typeface="HG創英角ｺﾞｼｯｸUB" pitchFamily="49" charset="-128"/>
              <a:ea typeface="HG創英角ｺﾞｼｯｸUB" pitchFamily="49" charset="-128"/>
              <a:cs typeface="ＭＳ Ｐゴシック" pitchFamily="50" charset="-128"/>
            </a:endParaRPr>
          </a:p>
          <a:p>
            <a:pPr lvl="0" defTabSz="914400" fontAlgn="base">
              <a:spcBef>
                <a:spcPct val="0"/>
              </a:spcBef>
              <a:spcAft>
                <a:spcPct val="0"/>
              </a:spcAft>
            </a:pPr>
            <a:r>
              <a:rPr lang="en-US" altLang="ja-JP" sz="900" dirty="0">
                <a:solidFill>
                  <a:srgbClr val="2BAC39"/>
                </a:solidFill>
                <a:ea typeface="HG創英角ｺﾞｼｯｸUB" pitchFamily="49" charset="-128"/>
                <a:cs typeface="ＭＳ Ｐゴシック" pitchFamily="50" charset="-128"/>
              </a:rPr>
              <a:t>University of Freiburg</a:t>
            </a:r>
            <a:endParaRPr lang="ja-JP" sz="900" dirty="0">
              <a:solidFill>
                <a:srgbClr val="2BAC39"/>
              </a:solidFill>
              <a:ea typeface="HG創英角ｺﾞｼｯｸUB" pitchFamily="49" charset="-128"/>
              <a:cs typeface="ＭＳ Ｐゴシック" pitchFamily="50" charset="-128"/>
            </a:endParaRPr>
          </a:p>
        </p:txBody>
      </p:sp>
      <p:sp>
        <p:nvSpPr>
          <p:cNvPr id="2215" name="Rectangle 167"/>
          <p:cNvSpPr>
            <a:spLocks noChangeArrowheads="1"/>
          </p:cNvSpPr>
          <p:nvPr/>
        </p:nvSpPr>
        <p:spPr bwMode="auto">
          <a:xfrm>
            <a:off x="5553271" y="3973654"/>
            <a:ext cx="1930016"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ja-JP" altLang="ja-JP" sz="900" dirty="0">
                <a:solidFill>
                  <a:srgbClr val="00A599"/>
                </a:solidFill>
                <a:latin typeface="HG創英角ｺﾞｼｯｸUB" pitchFamily="49" charset="-128"/>
                <a:ea typeface="HG創英角ｺﾞｼｯｸUB" pitchFamily="49" charset="-128"/>
                <a:cs typeface="ＭＳ Ｐゴシック" pitchFamily="50" charset="-128"/>
              </a:rPr>
              <a:t>ベルリン経済法科大学</a:t>
            </a:r>
          </a:p>
          <a:p>
            <a:pPr lvl="0" defTabSz="914400" fontAlgn="base">
              <a:spcBef>
                <a:spcPct val="0"/>
              </a:spcBef>
              <a:spcAft>
                <a:spcPct val="0"/>
              </a:spcAft>
            </a:pPr>
            <a:r>
              <a:rPr lang="de-DE" altLang="ja-JP" sz="700" dirty="0">
                <a:solidFill>
                  <a:srgbClr val="00A599"/>
                </a:solidFill>
                <a:latin typeface="HG創英角ｺﾞｼｯｸUB" pitchFamily="49" charset="-128"/>
                <a:ea typeface="HG創英角ｺﾞｼｯｸUB" pitchFamily="49" charset="-128"/>
                <a:cs typeface="ＭＳ Ｐゴシック" pitchFamily="50" charset="-128"/>
              </a:rPr>
              <a:t>Hochschule für Wirtschaft und Recht Berlin</a:t>
            </a:r>
            <a:endParaRPr lang="ja-JP" sz="700" dirty="0">
              <a:solidFill>
                <a:srgbClr val="00A599"/>
              </a:solidFill>
              <a:latin typeface="HG創英角ｺﾞｼｯｸUB" pitchFamily="49" charset="-128"/>
              <a:ea typeface="HG創英角ｺﾞｼｯｸUB" pitchFamily="49" charset="-128"/>
              <a:cs typeface="ＭＳ Ｐゴシック" pitchFamily="50" charset="-128"/>
            </a:endParaRPr>
          </a:p>
        </p:txBody>
      </p:sp>
      <p:sp>
        <p:nvSpPr>
          <p:cNvPr id="2259" name="Rectangle 211"/>
          <p:cNvSpPr>
            <a:spLocks noChangeArrowheads="1"/>
          </p:cNvSpPr>
          <p:nvPr/>
        </p:nvSpPr>
        <p:spPr bwMode="auto">
          <a:xfrm>
            <a:off x="2071373" y="5718224"/>
            <a:ext cx="1414502" cy="2769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defTabSz="914400" fontAlgn="base">
              <a:spcBef>
                <a:spcPct val="0"/>
              </a:spcBef>
              <a:spcAft>
                <a:spcPct val="0"/>
              </a:spcAft>
            </a:pPr>
            <a:r>
              <a:rPr lang="ja-JP" altLang="en-US" sz="900" b="1" dirty="0">
                <a:solidFill>
                  <a:schemeClr val="accent1"/>
                </a:solidFill>
              </a:rPr>
              <a:t>アーヘン大学　</a:t>
            </a:r>
            <a:endParaRPr lang="en-US" altLang="ja-JP" sz="900" b="1" dirty="0">
              <a:solidFill>
                <a:schemeClr val="accent1"/>
              </a:solidFill>
            </a:endParaRPr>
          </a:p>
          <a:p>
            <a:pPr lvl="0" defTabSz="914400" fontAlgn="base">
              <a:spcBef>
                <a:spcPct val="0"/>
              </a:spcBef>
              <a:spcAft>
                <a:spcPct val="0"/>
              </a:spcAft>
            </a:pPr>
            <a:r>
              <a:rPr lang="en-US" altLang="ja-JP" sz="900" b="1" dirty="0">
                <a:solidFill>
                  <a:schemeClr val="accent1"/>
                </a:solidFill>
              </a:rPr>
              <a:t>RWTH Aachen University </a:t>
            </a:r>
            <a:endParaRPr kumimoji="1" lang="ja-JP" sz="1800" b="0" i="0" u="none" strike="noStrike" cap="none" normalizeH="0" baseline="0" dirty="0">
              <a:ln>
                <a:noFill/>
              </a:ln>
              <a:solidFill>
                <a:schemeClr val="accent1"/>
              </a:solidFill>
              <a:effectLst/>
              <a:latin typeface="HG創英角ｺﾞｼｯｸUB" pitchFamily="49" charset="-128"/>
              <a:ea typeface="HG創英角ｺﾞｼｯｸUB" pitchFamily="49" charset="-128"/>
              <a:cs typeface="ＭＳ Ｐゴシック" pitchFamily="50" charset="-128"/>
            </a:endParaRPr>
          </a:p>
        </p:txBody>
      </p:sp>
      <p:sp>
        <p:nvSpPr>
          <p:cNvPr id="2310" name="Rectangle 262"/>
          <p:cNvSpPr>
            <a:spLocks noChangeArrowheads="1"/>
          </p:cNvSpPr>
          <p:nvPr/>
        </p:nvSpPr>
        <p:spPr bwMode="auto">
          <a:xfrm>
            <a:off x="5552475" y="5647168"/>
            <a:ext cx="2103140" cy="26161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lvl="0" defTabSz="914400" fontAlgn="base">
              <a:spcBef>
                <a:spcPct val="0"/>
              </a:spcBef>
              <a:spcAft>
                <a:spcPct val="0"/>
              </a:spcAft>
            </a:pPr>
            <a:r>
              <a:rPr lang="ja-JP" altLang="en-US" sz="900" dirty="0">
                <a:solidFill>
                  <a:srgbClr val="F39800"/>
                </a:solidFill>
                <a:latin typeface="HG創英角ｺﾞｼｯｸUB" pitchFamily="49" charset="-128"/>
                <a:ea typeface="HG創英角ｺﾞｼｯｸUB" pitchFamily="49" charset="-128"/>
                <a:cs typeface="ＭＳ Ｐゴシック" pitchFamily="50" charset="-128"/>
              </a:rPr>
              <a:t>ケルン専門大学</a:t>
            </a:r>
            <a:endParaRPr lang="en-US" altLang="ja-JP" sz="900" dirty="0">
              <a:solidFill>
                <a:srgbClr val="F39800"/>
              </a:solidFill>
              <a:latin typeface="HG創英角ｺﾞｼｯｸUB" pitchFamily="49" charset="-128"/>
              <a:ea typeface="HG創英角ｺﾞｼｯｸUB" pitchFamily="49" charset="-128"/>
              <a:cs typeface="ＭＳ Ｐゴシック" pitchFamily="50" charset="-128"/>
            </a:endParaRPr>
          </a:p>
          <a:p>
            <a:pPr lvl="0" defTabSz="914400" fontAlgn="base">
              <a:spcBef>
                <a:spcPct val="0"/>
              </a:spcBef>
              <a:spcAft>
                <a:spcPct val="0"/>
              </a:spcAft>
            </a:pPr>
            <a:r>
              <a:rPr lang="en-US" altLang="ja-JP" sz="800" dirty="0">
                <a:solidFill>
                  <a:srgbClr val="F39800"/>
                </a:solidFill>
                <a:latin typeface="HG創英角ｺﾞｼｯｸUB" pitchFamily="49" charset="-128"/>
                <a:ea typeface="HG創英角ｺﾞｼｯｸUB" pitchFamily="49" charset="-128"/>
                <a:cs typeface="ＭＳ Ｐゴシック" pitchFamily="50" charset="-128"/>
              </a:rPr>
              <a:t>TH Köln (University of Applied Sciences)</a:t>
            </a:r>
            <a:endParaRPr kumimoji="1" lang="ja-JP" sz="800" b="0" i="0" u="none" strike="noStrike" cap="none" normalizeH="0" baseline="0" dirty="0">
              <a:ln>
                <a:noFill/>
              </a:ln>
              <a:solidFill>
                <a:schemeClr val="tx1"/>
              </a:solidFill>
              <a:effectLst/>
              <a:latin typeface="HG創英角ｺﾞｼｯｸUB" pitchFamily="49" charset="-128"/>
              <a:ea typeface="HG創英角ｺﾞｼｯｸUB" pitchFamily="49" charset="-128"/>
              <a:cs typeface="ＭＳ Ｐゴシック" pitchFamily="50" charset="-128"/>
            </a:endParaRPr>
          </a:p>
        </p:txBody>
      </p:sp>
      <p:sp>
        <p:nvSpPr>
          <p:cNvPr id="2365" name="Rectangle 317"/>
          <p:cNvSpPr>
            <a:spLocks noChangeArrowheads="1"/>
          </p:cNvSpPr>
          <p:nvPr/>
        </p:nvSpPr>
        <p:spPr bwMode="auto">
          <a:xfrm>
            <a:off x="2061099" y="8722624"/>
            <a:ext cx="1718419" cy="41549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lvl="0" defTabSz="914400" fontAlgn="base">
              <a:spcBef>
                <a:spcPct val="0"/>
              </a:spcBef>
              <a:spcAft>
                <a:spcPct val="0"/>
              </a:spcAft>
            </a:pPr>
            <a:r>
              <a:rPr lang="ja-JP" altLang="en-US" sz="900" b="1" dirty="0">
                <a:solidFill>
                  <a:srgbClr val="7030A0"/>
                </a:solidFill>
              </a:rPr>
              <a:t>カールスルーエ工科大学　（ベンツ）</a:t>
            </a:r>
            <a:endParaRPr lang="en-US" altLang="ja-JP" sz="900" b="1" dirty="0">
              <a:solidFill>
                <a:srgbClr val="7030A0"/>
              </a:solidFill>
            </a:endParaRPr>
          </a:p>
          <a:p>
            <a:pPr lvl="0" defTabSz="914400" fontAlgn="base">
              <a:spcBef>
                <a:spcPct val="0"/>
              </a:spcBef>
              <a:spcAft>
                <a:spcPct val="0"/>
              </a:spcAft>
            </a:pPr>
            <a:r>
              <a:rPr lang="en-US" altLang="ja-JP" sz="900" b="1" dirty="0">
                <a:solidFill>
                  <a:srgbClr val="7030A0"/>
                </a:solidFill>
              </a:rPr>
              <a:t>Carl Benz School of Engineering</a:t>
            </a:r>
          </a:p>
          <a:p>
            <a:pPr lvl="0" defTabSz="914400" fontAlgn="base">
              <a:spcBef>
                <a:spcPct val="0"/>
              </a:spcBef>
              <a:spcAft>
                <a:spcPct val="0"/>
              </a:spcAft>
            </a:pPr>
            <a:r>
              <a:rPr lang="en-US" altLang="ja-JP" sz="900" b="1" dirty="0">
                <a:solidFill>
                  <a:srgbClr val="7030A0"/>
                </a:solidFill>
              </a:rPr>
              <a:t>Karlsruhe Institute of Technology </a:t>
            </a:r>
            <a:endParaRPr kumimoji="1" lang="ja-JP" sz="1800" b="0" i="0" u="none" strike="noStrike" cap="none" normalizeH="0" baseline="0" dirty="0">
              <a:ln>
                <a:noFill/>
              </a:ln>
              <a:solidFill>
                <a:srgbClr val="7030A0"/>
              </a:solidFill>
              <a:effectLst/>
              <a:latin typeface="HGS創英角ｺﾞｼｯｸUB" pitchFamily="50" charset="-128"/>
              <a:ea typeface="HGS創英角ｺﾞｼｯｸUB" pitchFamily="50" charset="-128"/>
              <a:cs typeface="ＭＳ Ｐゴシック" pitchFamily="50" charset="-128"/>
            </a:endParaRPr>
          </a:p>
        </p:txBody>
      </p:sp>
      <p:sp>
        <p:nvSpPr>
          <p:cNvPr id="2416" name="Rectangle 368"/>
          <p:cNvSpPr>
            <a:spLocks noChangeArrowheads="1"/>
          </p:cNvSpPr>
          <p:nvPr/>
        </p:nvSpPr>
        <p:spPr bwMode="auto">
          <a:xfrm>
            <a:off x="5539483" y="8686635"/>
            <a:ext cx="1500411" cy="2769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lvl="0" defTabSz="914400" fontAlgn="base">
              <a:spcBef>
                <a:spcPct val="0"/>
              </a:spcBef>
              <a:spcAft>
                <a:spcPct val="0"/>
              </a:spcAft>
            </a:pPr>
            <a:r>
              <a:rPr lang="ja-JP" altLang="en-US" sz="900" dirty="0">
                <a:solidFill>
                  <a:srgbClr val="FD6567"/>
                </a:solidFill>
                <a:latin typeface="HG創英角ｺﾞｼｯｸUB" pitchFamily="49" charset="-128"/>
                <a:ea typeface="HG創英角ｺﾞｼｯｸUB" pitchFamily="49" charset="-128"/>
                <a:cs typeface="ＭＳ Ｐゴシック" pitchFamily="50" charset="-128"/>
              </a:rPr>
              <a:t>デザイン・アカデミー</a:t>
            </a:r>
            <a:endParaRPr lang="en-US" altLang="ja-JP" sz="900" dirty="0">
              <a:solidFill>
                <a:srgbClr val="FD6567"/>
              </a:solidFill>
              <a:latin typeface="HG創英角ｺﾞｼｯｸUB" pitchFamily="49" charset="-128"/>
              <a:ea typeface="HG創英角ｺﾞｼｯｸUB" pitchFamily="49" charset="-128"/>
              <a:cs typeface="ＭＳ Ｐゴシック" pitchFamily="50" charset="-128"/>
            </a:endParaRPr>
          </a:p>
          <a:p>
            <a:pPr lvl="0" defTabSz="914400" fontAlgn="base">
              <a:spcBef>
                <a:spcPct val="0"/>
              </a:spcBef>
              <a:spcAft>
                <a:spcPct val="0"/>
              </a:spcAft>
            </a:pPr>
            <a:r>
              <a:rPr lang="en-US" altLang="ja-JP" sz="900" dirty="0">
                <a:solidFill>
                  <a:srgbClr val="FD6567"/>
                </a:solidFill>
                <a:latin typeface="HG創英角ｺﾞｼｯｸUB" pitchFamily="49" charset="-128"/>
                <a:ea typeface="HG創英角ｺﾞｼｯｸUB" pitchFamily="49" charset="-128"/>
                <a:cs typeface="ＭＳ Ｐゴシック" pitchFamily="50" charset="-128"/>
              </a:rPr>
              <a:t>AMD </a:t>
            </a:r>
            <a:r>
              <a:rPr lang="en-US" altLang="ja-JP" sz="900" dirty="0" err="1">
                <a:solidFill>
                  <a:srgbClr val="FD6567"/>
                </a:solidFill>
                <a:latin typeface="HG創英角ｺﾞｼｯｸUB" pitchFamily="49" charset="-128"/>
                <a:ea typeface="HG創英角ｺﾞｼｯｸUB" pitchFamily="49" charset="-128"/>
                <a:cs typeface="ＭＳ Ｐゴシック" pitchFamily="50" charset="-128"/>
              </a:rPr>
              <a:t>Aka­de­mie</a:t>
            </a:r>
            <a:r>
              <a:rPr lang="en-US" altLang="ja-JP" sz="900" dirty="0">
                <a:solidFill>
                  <a:srgbClr val="FD6567"/>
                </a:solidFill>
                <a:latin typeface="HG創英角ｺﾞｼｯｸUB" pitchFamily="49" charset="-128"/>
                <a:ea typeface="HG創英角ｺﾞｼｯｸUB" pitchFamily="49" charset="-128"/>
                <a:cs typeface="ＭＳ Ｐゴシック" pitchFamily="50" charset="-128"/>
              </a:rPr>
              <a:t> Mode &amp; Design</a:t>
            </a:r>
            <a:endParaRPr lang="ja-JP" sz="900" dirty="0">
              <a:solidFill>
                <a:srgbClr val="FD6567"/>
              </a:solidFill>
              <a:latin typeface="HG創英角ｺﾞｼｯｸUB" pitchFamily="49" charset="-128"/>
              <a:ea typeface="HG創英角ｺﾞｼｯｸUB" pitchFamily="49" charset="-128"/>
              <a:cs typeface="ＭＳ Ｐゴシック" pitchFamily="50" charset="-128"/>
            </a:endParaRPr>
          </a:p>
        </p:txBody>
      </p:sp>
      <p:sp>
        <p:nvSpPr>
          <p:cNvPr id="2506" name="Rectangle 458"/>
          <p:cNvSpPr>
            <a:spLocks noChangeArrowheads="1"/>
          </p:cNvSpPr>
          <p:nvPr/>
        </p:nvSpPr>
        <p:spPr bwMode="auto">
          <a:xfrm>
            <a:off x="2025999" y="7131705"/>
            <a:ext cx="1211870" cy="2769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ja-JP" altLang="en-US" sz="900" dirty="0">
                <a:solidFill>
                  <a:srgbClr val="EA5711"/>
                </a:solidFill>
                <a:latin typeface="HG創英角ｺﾞｼｯｸUB" pitchFamily="49" charset="-128"/>
                <a:ea typeface="HG創英角ｺﾞｼｯｸUB" pitchFamily="49" charset="-128"/>
                <a:cs typeface="ＭＳ Ｐゴシック" pitchFamily="50" charset="-128"/>
              </a:rPr>
              <a:t>ロイトリンゲン大学</a:t>
            </a:r>
            <a:endParaRPr lang="en-US" altLang="ja-JP" sz="900" dirty="0">
              <a:solidFill>
                <a:srgbClr val="EA5711"/>
              </a:solidFill>
              <a:latin typeface="HG創英角ｺﾞｼｯｸUB" pitchFamily="49" charset="-128"/>
              <a:ea typeface="HG創英角ｺﾞｼｯｸUB" pitchFamily="49" charset="-128"/>
              <a:cs typeface="ＭＳ Ｐゴシック"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lang="en-US" altLang="ja-JP" sz="900" dirty="0">
                <a:solidFill>
                  <a:srgbClr val="EA5711"/>
                </a:solidFill>
                <a:latin typeface="HG創英角ｺﾞｼｯｸUB" pitchFamily="49" charset="-128"/>
                <a:ea typeface="HG創英角ｺﾞｼｯｸUB" pitchFamily="49" charset="-128"/>
                <a:cs typeface="ＭＳ Ｐゴシック" pitchFamily="50" charset="-128"/>
              </a:rPr>
              <a:t>Reutlingen University</a:t>
            </a:r>
            <a:endParaRPr kumimoji="1" lang="ja-JP" sz="1800" b="0" i="0" u="none" strike="noStrike" cap="none" normalizeH="0" baseline="0" dirty="0">
              <a:ln>
                <a:noFill/>
              </a:ln>
              <a:solidFill>
                <a:schemeClr val="tx1"/>
              </a:solidFill>
              <a:effectLst/>
              <a:latin typeface="HG創英角ｺﾞｼｯｸUB" pitchFamily="49" charset="-128"/>
              <a:ea typeface="HG創英角ｺﾞｼｯｸUB" pitchFamily="49" charset="-128"/>
              <a:cs typeface="ＭＳ Ｐゴシック" pitchFamily="50" charset="-128"/>
            </a:endParaRPr>
          </a:p>
        </p:txBody>
      </p:sp>
      <p:sp>
        <p:nvSpPr>
          <p:cNvPr id="2637" name="Rectangle 589"/>
          <p:cNvSpPr>
            <a:spLocks noChangeArrowheads="1"/>
          </p:cNvSpPr>
          <p:nvPr/>
        </p:nvSpPr>
        <p:spPr bwMode="auto">
          <a:xfrm>
            <a:off x="5530948" y="7263682"/>
            <a:ext cx="1846659" cy="2769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ja-JP" altLang="en-US" sz="900" dirty="0">
                <a:solidFill>
                  <a:srgbClr val="6A3A0D"/>
                </a:solidFill>
                <a:latin typeface="HG創英角ｺﾞｼｯｸUB" pitchFamily="49" charset="-128"/>
                <a:ea typeface="HG創英角ｺﾞｼｯｸUB" pitchFamily="49" charset="-128"/>
                <a:cs typeface="ＭＳ Ｐゴシック" pitchFamily="50" charset="-128"/>
              </a:rPr>
              <a:t>ガイゼンハイム大学</a:t>
            </a:r>
            <a:endParaRPr lang="en-US" altLang="ja-JP" sz="900" dirty="0">
              <a:solidFill>
                <a:srgbClr val="6A3A0D"/>
              </a:solidFill>
              <a:latin typeface="HG創英角ｺﾞｼｯｸUB" pitchFamily="49" charset="-128"/>
              <a:ea typeface="HG創英角ｺﾞｼｯｸUB" pitchFamily="49" charset="-128"/>
              <a:cs typeface="ＭＳ Ｐゴシック" pitchFamily="50" charset="-128"/>
            </a:endParaRPr>
          </a:p>
          <a:p>
            <a:pPr defTabSz="914400" fontAlgn="base">
              <a:spcBef>
                <a:spcPct val="0"/>
              </a:spcBef>
              <a:spcAft>
                <a:spcPct val="0"/>
              </a:spcAft>
            </a:pPr>
            <a:r>
              <a:rPr lang="en-US" altLang="ja-JP" sz="900" dirty="0" err="1">
                <a:solidFill>
                  <a:srgbClr val="6A3A0D"/>
                </a:solidFill>
                <a:latin typeface="HG創英角ｺﾞｼｯｸUB" pitchFamily="49" charset="-128"/>
                <a:ea typeface="HG創英角ｺﾞｼｯｸUB" pitchFamily="49" charset="-128"/>
                <a:cs typeface="ＭＳ Ｐゴシック" pitchFamily="50" charset="-128"/>
              </a:rPr>
              <a:t>Hochschule</a:t>
            </a:r>
            <a:r>
              <a:rPr lang="en-US" altLang="ja-JP" sz="900" dirty="0">
                <a:solidFill>
                  <a:srgbClr val="6A3A0D"/>
                </a:solidFill>
                <a:latin typeface="HG創英角ｺﾞｼｯｸUB" pitchFamily="49" charset="-128"/>
                <a:ea typeface="HG創英角ｺﾞｼｯｸUB" pitchFamily="49" charset="-128"/>
                <a:cs typeface="ＭＳ Ｐゴシック" pitchFamily="50" charset="-128"/>
              </a:rPr>
              <a:t> </a:t>
            </a:r>
            <a:r>
              <a:rPr lang="en-US" altLang="ja-JP" sz="900" dirty="0" err="1">
                <a:solidFill>
                  <a:srgbClr val="6A3A0D"/>
                </a:solidFill>
                <a:latin typeface="HG創英角ｺﾞｼｯｸUB" pitchFamily="49" charset="-128"/>
                <a:ea typeface="HG創英角ｺﾞｼｯｸUB" pitchFamily="49" charset="-128"/>
                <a:cs typeface="ＭＳ Ｐゴシック" pitchFamily="50" charset="-128"/>
              </a:rPr>
              <a:t>Geisenheim</a:t>
            </a:r>
            <a:r>
              <a:rPr lang="en-US" altLang="ja-JP" sz="900" dirty="0">
                <a:solidFill>
                  <a:srgbClr val="6A3A0D"/>
                </a:solidFill>
                <a:latin typeface="HG創英角ｺﾞｼｯｸUB" pitchFamily="49" charset="-128"/>
                <a:ea typeface="HG創英角ｺﾞｼｯｸUB" pitchFamily="49" charset="-128"/>
                <a:cs typeface="ＭＳ Ｐゴシック" pitchFamily="50" charset="-128"/>
              </a:rPr>
              <a:t> University</a:t>
            </a:r>
            <a:endParaRPr lang="ja-JP" sz="900" dirty="0">
              <a:solidFill>
                <a:srgbClr val="6A3A0D"/>
              </a:solidFill>
              <a:latin typeface="HG創英角ｺﾞｼｯｸUB" pitchFamily="49" charset="-128"/>
              <a:ea typeface="HG創英角ｺﾞｼｯｸUB" pitchFamily="49" charset="-128"/>
              <a:cs typeface="ＭＳ Ｐゴシック" pitchFamily="50" charset="-128"/>
            </a:endParaRPr>
          </a:p>
        </p:txBody>
      </p:sp>
      <p:sp>
        <p:nvSpPr>
          <p:cNvPr id="2690" name="Rectangle 642"/>
          <p:cNvSpPr>
            <a:spLocks noChangeArrowheads="1"/>
          </p:cNvSpPr>
          <p:nvPr/>
        </p:nvSpPr>
        <p:spPr bwMode="auto">
          <a:xfrm>
            <a:off x="90767" y="265814"/>
            <a:ext cx="4948471" cy="98488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ja-JP" altLang="en-US" sz="3200" dirty="0">
                <a:solidFill>
                  <a:schemeClr val="bg1">
                    <a:lumMod val="75000"/>
                  </a:schemeClr>
                </a:solidFill>
                <a:latin typeface="HGS明朝B" pitchFamily="18" charset="-128"/>
                <a:ea typeface="HGS明朝B" pitchFamily="18" charset="-128"/>
                <a:cs typeface="ＭＳ Ｐゴシック" pitchFamily="50" charset="-128"/>
              </a:rPr>
              <a:t>留学センター </a:t>
            </a:r>
            <a:r>
              <a:rPr lang="en-US" altLang="ja-JP" sz="3200" dirty="0">
                <a:solidFill>
                  <a:schemeClr val="bg1">
                    <a:lumMod val="75000"/>
                  </a:schemeClr>
                </a:solidFill>
                <a:latin typeface="HGS明朝B" pitchFamily="18" charset="-128"/>
                <a:ea typeface="HGS明朝B" pitchFamily="18" charset="-128"/>
                <a:cs typeface="ＭＳ Ｐゴシック" pitchFamily="50" charset="-128"/>
              </a:rPr>
              <a:t>Student First</a:t>
            </a:r>
          </a:p>
          <a:p>
            <a:pPr marL="0" marR="0" lvl="0" indent="0" algn="l" defTabSz="914400" rtl="0" eaLnBrk="1" fontAlgn="base" latinLnBrk="0" hangingPunct="1">
              <a:lnSpc>
                <a:spcPct val="100000"/>
              </a:lnSpc>
              <a:spcBef>
                <a:spcPct val="0"/>
              </a:spcBef>
              <a:spcAft>
                <a:spcPct val="0"/>
              </a:spcAft>
              <a:buClrTx/>
              <a:buSzTx/>
              <a:buFontTx/>
              <a:buNone/>
              <a:tabLst/>
            </a:pPr>
            <a:r>
              <a:rPr lang="ja-JP" altLang="en-US" sz="3200" dirty="0">
                <a:solidFill>
                  <a:schemeClr val="bg1">
                    <a:lumMod val="75000"/>
                  </a:schemeClr>
                </a:solidFill>
                <a:latin typeface="HGS明朝B" pitchFamily="18" charset="-128"/>
                <a:ea typeface="HGS明朝B" pitchFamily="18" charset="-128"/>
                <a:cs typeface="ＭＳ Ｐゴシック" pitchFamily="50" charset="-128"/>
              </a:rPr>
              <a:t>ドイツ大学情報</a:t>
            </a:r>
            <a:endParaRPr lang="en-US" altLang="ja-JP" sz="3200" dirty="0">
              <a:solidFill>
                <a:schemeClr val="bg1">
                  <a:lumMod val="75000"/>
                </a:schemeClr>
              </a:solidFill>
              <a:latin typeface="HGS明朝B" pitchFamily="18" charset="-128"/>
              <a:ea typeface="HGS明朝B" pitchFamily="18" charset="-128"/>
              <a:cs typeface="ＭＳ Ｐゴシック" pitchFamily="50" charset="-128"/>
            </a:endParaRPr>
          </a:p>
        </p:txBody>
      </p:sp>
      <p:sp>
        <p:nvSpPr>
          <p:cNvPr id="677" name="Rectangle 14"/>
          <p:cNvSpPr>
            <a:spLocks noChangeArrowheads="1"/>
          </p:cNvSpPr>
          <p:nvPr/>
        </p:nvSpPr>
        <p:spPr bwMode="auto">
          <a:xfrm>
            <a:off x="5547896" y="3418198"/>
            <a:ext cx="1702359" cy="4154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defTabSz="914400" fontAlgn="base">
              <a:lnSpc>
                <a:spcPct val="150000"/>
              </a:lnSpc>
              <a:spcBef>
                <a:spcPct val="0"/>
              </a:spcBef>
              <a:spcAft>
                <a:spcPct val="0"/>
              </a:spcAft>
            </a:pPr>
            <a:r>
              <a:rPr lang="ja-JP" altLang="en-US" sz="600" dirty="0">
                <a:solidFill>
                  <a:srgbClr val="000000"/>
                </a:solidFill>
                <a:latin typeface="ＭＳ Ｐゴシック" pitchFamily="50" charset="-128"/>
                <a:ea typeface="ＭＳ Ｐゴシック" pitchFamily="50" charset="-128"/>
                <a:cs typeface="ＭＳ Ｐゴシック" pitchFamily="50" charset="-128"/>
              </a:rPr>
              <a:t>ドイツでは数少ない私立大学で、サポートが充実しています。ハイデルベルグは、とっても綺麗な観光地で、日本語学部の学生との交流も盛んです。</a:t>
            </a:r>
            <a:endParaRPr kumimoji="1" 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grpSp>
        <p:nvGrpSpPr>
          <p:cNvPr id="3" name="グループ化 711"/>
          <p:cNvGrpSpPr/>
          <p:nvPr/>
        </p:nvGrpSpPr>
        <p:grpSpPr>
          <a:xfrm>
            <a:off x="5488217" y="2735576"/>
            <a:ext cx="1628775" cy="152400"/>
            <a:chOff x="5386388" y="2435225"/>
            <a:chExt cx="1628775" cy="152400"/>
          </a:xfrm>
        </p:grpSpPr>
        <p:sp>
          <p:nvSpPr>
            <p:cNvPr id="2098" name="Freeform 50"/>
            <p:cNvSpPr>
              <a:spLocks/>
            </p:cNvSpPr>
            <p:nvPr/>
          </p:nvSpPr>
          <p:spPr bwMode="auto">
            <a:xfrm>
              <a:off x="6008688" y="2435225"/>
              <a:ext cx="1006475" cy="152400"/>
            </a:xfrm>
            <a:custGeom>
              <a:avLst/>
              <a:gdLst/>
              <a:ahLst/>
              <a:cxnLst>
                <a:cxn ang="0">
                  <a:pos x="612" y="0"/>
                </a:cxn>
                <a:cxn ang="0">
                  <a:pos x="0" y="0"/>
                </a:cxn>
                <a:cxn ang="0">
                  <a:pos x="0" y="96"/>
                </a:cxn>
                <a:cxn ang="0">
                  <a:pos x="612" y="96"/>
                </a:cxn>
                <a:cxn ang="0">
                  <a:pos x="612" y="96"/>
                </a:cxn>
                <a:cxn ang="0">
                  <a:pos x="620" y="94"/>
                </a:cxn>
                <a:cxn ang="0">
                  <a:pos x="628" y="90"/>
                </a:cxn>
                <a:cxn ang="0">
                  <a:pos x="632" y="84"/>
                </a:cxn>
                <a:cxn ang="0">
                  <a:pos x="634" y="74"/>
                </a:cxn>
                <a:cxn ang="0">
                  <a:pos x="634" y="22"/>
                </a:cxn>
                <a:cxn ang="0">
                  <a:pos x="634" y="22"/>
                </a:cxn>
                <a:cxn ang="0">
                  <a:pos x="632" y="14"/>
                </a:cxn>
                <a:cxn ang="0">
                  <a:pos x="628" y="6"/>
                </a:cxn>
                <a:cxn ang="0">
                  <a:pos x="620" y="2"/>
                </a:cxn>
                <a:cxn ang="0">
                  <a:pos x="612" y="0"/>
                </a:cxn>
                <a:cxn ang="0">
                  <a:pos x="612" y="0"/>
                </a:cxn>
              </a:cxnLst>
              <a:rect l="0" t="0" r="r" b="b"/>
              <a:pathLst>
                <a:path w="634" h="96">
                  <a:moveTo>
                    <a:pt x="612" y="0"/>
                  </a:moveTo>
                  <a:lnTo>
                    <a:pt x="0" y="0"/>
                  </a:lnTo>
                  <a:lnTo>
                    <a:pt x="0" y="96"/>
                  </a:lnTo>
                  <a:lnTo>
                    <a:pt x="612" y="96"/>
                  </a:lnTo>
                  <a:lnTo>
                    <a:pt x="612" y="96"/>
                  </a:lnTo>
                  <a:lnTo>
                    <a:pt x="620" y="94"/>
                  </a:lnTo>
                  <a:lnTo>
                    <a:pt x="628" y="90"/>
                  </a:lnTo>
                  <a:lnTo>
                    <a:pt x="632" y="84"/>
                  </a:lnTo>
                  <a:lnTo>
                    <a:pt x="634" y="74"/>
                  </a:lnTo>
                  <a:lnTo>
                    <a:pt x="634" y="22"/>
                  </a:lnTo>
                  <a:lnTo>
                    <a:pt x="634" y="22"/>
                  </a:lnTo>
                  <a:lnTo>
                    <a:pt x="632" y="14"/>
                  </a:lnTo>
                  <a:lnTo>
                    <a:pt x="628" y="6"/>
                  </a:lnTo>
                  <a:lnTo>
                    <a:pt x="620" y="2"/>
                  </a:lnTo>
                  <a:lnTo>
                    <a:pt x="612" y="0"/>
                  </a:lnTo>
                  <a:lnTo>
                    <a:pt x="612" y="0"/>
                  </a:lnTo>
                  <a:close/>
                </a:path>
              </a:pathLst>
            </a:custGeom>
            <a:solidFill>
              <a:srgbClr val="B9D771"/>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099" name="Freeform 51"/>
            <p:cNvSpPr>
              <a:spLocks/>
            </p:cNvSpPr>
            <p:nvPr/>
          </p:nvSpPr>
          <p:spPr bwMode="auto">
            <a:xfrm>
              <a:off x="5386388" y="2435225"/>
              <a:ext cx="622300" cy="152400"/>
            </a:xfrm>
            <a:custGeom>
              <a:avLst/>
              <a:gdLst/>
              <a:ahLst/>
              <a:cxnLst>
                <a:cxn ang="0">
                  <a:pos x="22" y="0"/>
                </a:cxn>
                <a:cxn ang="0">
                  <a:pos x="22" y="0"/>
                </a:cxn>
                <a:cxn ang="0">
                  <a:pos x="14" y="2"/>
                </a:cxn>
                <a:cxn ang="0">
                  <a:pos x="6" y="6"/>
                </a:cxn>
                <a:cxn ang="0">
                  <a:pos x="2" y="14"/>
                </a:cxn>
                <a:cxn ang="0">
                  <a:pos x="0" y="22"/>
                </a:cxn>
                <a:cxn ang="0">
                  <a:pos x="0" y="74"/>
                </a:cxn>
                <a:cxn ang="0">
                  <a:pos x="0" y="74"/>
                </a:cxn>
                <a:cxn ang="0">
                  <a:pos x="2" y="84"/>
                </a:cxn>
                <a:cxn ang="0">
                  <a:pos x="6" y="90"/>
                </a:cxn>
                <a:cxn ang="0">
                  <a:pos x="14" y="94"/>
                </a:cxn>
                <a:cxn ang="0">
                  <a:pos x="22" y="96"/>
                </a:cxn>
                <a:cxn ang="0">
                  <a:pos x="392" y="96"/>
                </a:cxn>
                <a:cxn ang="0">
                  <a:pos x="392" y="0"/>
                </a:cxn>
                <a:cxn ang="0">
                  <a:pos x="22" y="0"/>
                </a:cxn>
              </a:cxnLst>
              <a:rect l="0" t="0" r="r" b="b"/>
              <a:pathLst>
                <a:path w="392" h="96">
                  <a:moveTo>
                    <a:pt x="22" y="0"/>
                  </a:moveTo>
                  <a:lnTo>
                    <a:pt x="22" y="0"/>
                  </a:lnTo>
                  <a:lnTo>
                    <a:pt x="14" y="2"/>
                  </a:lnTo>
                  <a:lnTo>
                    <a:pt x="6" y="6"/>
                  </a:lnTo>
                  <a:lnTo>
                    <a:pt x="2" y="14"/>
                  </a:lnTo>
                  <a:lnTo>
                    <a:pt x="0" y="22"/>
                  </a:lnTo>
                  <a:lnTo>
                    <a:pt x="0" y="74"/>
                  </a:lnTo>
                  <a:lnTo>
                    <a:pt x="0" y="74"/>
                  </a:lnTo>
                  <a:lnTo>
                    <a:pt x="2" y="84"/>
                  </a:lnTo>
                  <a:lnTo>
                    <a:pt x="6" y="90"/>
                  </a:lnTo>
                  <a:lnTo>
                    <a:pt x="14" y="94"/>
                  </a:lnTo>
                  <a:lnTo>
                    <a:pt x="22" y="96"/>
                  </a:lnTo>
                  <a:lnTo>
                    <a:pt x="392" y="96"/>
                  </a:lnTo>
                  <a:lnTo>
                    <a:pt x="392" y="0"/>
                  </a:lnTo>
                  <a:lnTo>
                    <a:pt x="2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75" name="Rectangle 9"/>
            <p:cNvSpPr>
              <a:spLocks noChangeArrowheads="1"/>
            </p:cNvSpPr>
            <p:nvPr/>
          </p:nvSpPr>
          <p:spPr bwMode="auto">
            <a:xfrm>
              <a:off x="6032130" y="2446875"/>
              <a:ext cx="378309"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lvl="0" defTabSz="914400" fontAlgn="base">
                <a:spcBef>
                  <a:spcPct val="0"/>
                </a:spcBef>
                <a:spcAft>
                  <a:spcPct val="0"/>
                </a:spcAft>
              </a:pPr>
              <a:r>
                <a:rPr kumimoji="1" lang="en-US" altLang="ja-JP" sz="800" b="0" i="0" u="none" strike="noStrike" cap="none" normalizeH="0" baseline="0" dirty="0">
                  <a:ln>
                    <a:noFill/>
                  </a:ln>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10</a:t>
              </a:r>
              <a:r>
                <a:rPr kumimoji="1" lang="ja-JP" altLang="en-US" sz="800" b="0" i="0" u="none" strike="noStrike" cap="none" normalizeH="0" baseline="0" dirty="0">
                  <a:ln>
                    <a:noFill/>
                  </a:ln>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月</a:t>
              </a:r>
              <a:r>
                <a:rPr kumimoji="1" lang="en-US" altLang="ja-JP" sz="800" b="0" i="0" u="none" strike="noStrike" cap="none" normalizeH="0" baseline="0" dirty="0">
                  <a:ln>
                    <a:noFill/>
                  </a:ln>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1</a:t>
              </a:r>
              <a:r>
                <a:rPr kumimoji="1" lang="ja-JP" altLang="en-US" sz="800" b="0" i="0" u="none" strike="noStrike" cap="none" normalizeH="0" baseline="0" dirty="0">
                  <a:ln>
                    <a:noFill/>
                  </a:ln>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日</a:t>
              </a:r>
              <a:endParaRPr kumimoji="1" lang="ja-JP" sz="800" b="0" i="0" u="none" strike="noStrike" cap="none" normalizeH="0" baseline="0" dirty="0">
                <a:ln>
                  <a:noFill/>
                </a:ln>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678" name="Rectangle 7"/>
            <p:cNvSpPr>
              <a:spLocks noChangeArrowheads="1"/>
            </p:cNvSpPr>
            <p:nvPr/>
          </p:nvSpPr>
          <p:spPr bwMode="auto">
            <a:xfrm>
              <a:off x="5430934" y="2446875"/>
              <a:ext cx="550480" cy="12311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ja-JP" altLang="en-US" sz="800" dirty="0">
                  <a:solidFill>
                    <a:srgbClr val="000000"/>
                  </a:solidFill>
                  <a:latin typeface="ＭＳ Ｐゴシック" pitchFamily="50" charset="-128"/>
                  <a:ea typeface="ＭＳ Ｐゴシック" pitchFamily="50" charset="-128"/>
                  <a:cs typeface="ＭＳ Ｐゴシック" pitchFamily="50" charset="-128"/>
                </a:rPr>
                <a:t>入学</a:t>
              </a:r>
              <a:r>
                <a:rPr kumimoji="1" lang="ja-JP" sz="800" b="0" i="0" u="none" strike="noStrike" cap="none" normalizeH="0" baseline="0" dirty="0">
                  <a:ln>
                    <a:noFill/>
                  </a:ln>
                  <a:solidFill>
                    <a:srgbClr val="000000"/>
                  </a:solidFill>
                  <a:effectLst/>
                  <a:latin typeface="ＭＳ Ｐゴシック" pitchFamily="50" charset="-128"/>
                  <a:ea typeface="ＭＳ Ｐゴシック" pitchFamily="50" charset="-128"/>
                  <a:cs typeface="ＭＳ Ｐゴシック" pitchFamily="50" charset="-128"/>
                </a:rPr>
                <a:t>時期  　</a:t>
              </a:r>
              <a:endParaRPr kumimoji="1" 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grpSp>
      <p:grpSp>
        <p:nvGrpSpPr>
          <p:cNvPr id="19" name="グループ化 18"/>
          <p:cNvGrpSpPr/>
          <p:nvPr/>
        </p:nvGrpSpPr>
        <p:grpSpPr>
          <a:xfrm>
            <a:off x="2042728" y="4386871"/>
            <a:ext cx="1628775" cy="152400"/>
            <a:chOff x="2069050" y="4306484"/>
            <a:chExt cx="1628775" cy="152400"/>
          </a:xfrm>
        </p:grpSpPr>
        <p:grpSp>
          <p:nvGrpSpPr>
            <p:cNvPr id="17" name="グループ化 16"/>
            <p:cNvGrpSpPr/>
            <p:nvPr/>
          </p:nvGrpSpPr>
          <p:grpSpPr>
            <a:xfrm>
              <a:off x="2069050" y="4306484"/>
              <a:ext cx="1628775" cy="152400"/>
              <a:chOff x="2069050" y="4013200"/>
              <a:chExt cx="1628775" cy="152400"/>
            </a:xfrm>
          </p:grpSpPr>
          <p:sp>
            <p:nvSpPr>
              <p:cNvPr id="2152" name="Freeform 104"/>
              <p:cNvSpPr>
                <a:spLocks/>
              </p:cNvSpPr>
              <p:nvPr/>
            </p:nvSpPr>
            <p:spPr bwMode="auto">
              <a:xfrm>
                <a:off x="2691350" y="4013200"/>
                <a:ext cx="1006475" cy="152400"/>
              </a:xfrm>
              <a:custGeom>
                <a:avLst/>
                <a:gdLst/>
                <a:ahLst/>
                <a:cxnLst>
                  <a:cxn ang="0">
                    <a:pos x="612" y="0"/>
                  </a:cxn>
                  <a:cxn ang="0">
                    <a:pos x="0" y="0"/>
                  </a:cxn>
                  <a:cxn ang="0">
                    <a:pos x="0" y="96"/>
                  </a:cxn>
                  <a:cxn ang="0">
                    <a:pos x="612" y="96"/>
                  </a:cxn>
                  <a:cxn ang="0">
                    <a:pos x="612" y="96"/>
                  </a:cxn>
                  <a:cxn ang="0">
                    <a:pos x="620" y="94"/>
                  </a:cxn>
                  <a:cxn ang="0">
                    <a:pos x="628" y="90"/>
                  </a:cxn>
                  <a:cxn ang="0">
                    <a:pos x="632" y="84"/>
                  </a:cxn>
                  <a:cxn ang="0">
                    <a:pos x="634" y="76"/>
                  </a:cxn>
                  <a:cxn ang="0">
                    <a:pos x="634" y="22"/>
                  </a:cxn>
                  <a:cxn ang="0">
                    <a:pos x="634" y="22"/>
                  </a:cxn>
                  <a:cxn ang="0">
                    <a:pos x="632" y="14"/>
                  </a:cxn>
                  <a:cxn ang="0">
                    <a:pos x="628" y="6"/>
                  </a:cxn>
                  <a:cxn ang="0">
                    <a:pos x="620" y="2"/>
                  </a:cxn>
                  <a:cxn ang="0">
                    <a:pos x="612" y="0"/>
                  </a:cxn>
                  <a:cxn ang="0">
                    <a:pos x="612" y="0"/>
                  </a:cxn>
                </a:cxnLst>
                <a:rect l="0" t="0" r="r" b="b"/>
                <a:pathLst>
                  <a:path w="634" h="96">
                    <a:moveTo>
                      <a:pt x="612" y="0"/>
                    </a:moveTo>
                    <a:lnTo>
                      <a:pt x="0" y="0"/>
                    </a:lnTo>
                    <a:lnTo>
                      <a:pt x="0" y="96"/>
                    </a:lnTo>
                    <a:lnTo>
                      <a:pt x="612" y="96"/>
                    </a:lnTo>
                    <a:lnTo>
                      <a:pt x="612" y="96"/>
                    </a:lnTo>
                    <a:lnTo>
                      <a:pt x="620" y="94"/>
                    </a:lnTo>
                    <a:lnTo>
                      <a:pt x="628" y="90"/>
                    </a:lnTo>
                    <a:lnTo>
                      <a:pt x="632" y="84"/>
                    </a:lnTo>
                    <a:lnTo>
                      <a:pt x="634" y="76"/>
                    </a:lnTo>
                    <a:lnTo>
                      <a:pt x="634" y="22"/>
                    </a:lnTo>
                    <a:lnTo>
                      <a:pt x="634" y="22"/>
                    </a:lnTo>
                    <a:lnTo>
                      <a:pt x="632" y="14"/>
                    </a:lnTo>
                    <a:lnTo>
                      <a:pt x="628" y="6"/>
                    </a:lnTo>
                    <a:lnTo>
                      <a:pt x="620" y="2"/>
                    </a:lnTo>
                    <a:lnTo>
                      <a:pt x="612" y="0"/>
                    </a:lnTo>
                    <a:lnTo>
                      <a:pt x="612" y="0"/>
                    </a:lnTo>
                    <a:close/>
                  </a:path>
                </a:pathLst>
              </a:custGeom>
              <a:solidFill>
                <a:srgbClr val="A4D192"/>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53" name="Freeform 105"/>
              <p:cNvSpPr>
                <a:spLocks/>
              </p:cNvSpPr>
              <p:nvPr/>
            </p:nvSpPr>
            <p:spPr bwMode="auto">
              <a:xfrm>
                <a:off x="2069050" y="4013200"/>
                <a:ext cx="622300" cy="152400"/>
              </a:xfrm>
              <a:custGeom>
                <a:avLst/>
                <a:gdLst/>
                <a:ahLst/>
                <a:cxnLst>
                  <a:cxn ang="0">
                    <a:pos x="22" y="0"/>
                  </a:cxn>
                  <a:cxn ang="0">
                    <a:pos x="22" y="0"/>
                  </a:cxn>
                  <a:cxn ang="0">
                    <a:pos x="14" y="2"/>
                  </a:cxn>
                  <a:cxn ang="0">
                    <a:pos x="6" y="6"/>
                  </a:cxn>
                  <a:cxn ang="0">
                    <a:pos x="2" y="14"/>
                  </a:cxn>
                  <a:cxn ang="0">
                    <a:pos x="0" y="22"/>
                  </a:cxn>
                  <a:cxn ang="0">
                    <a:pos x="0" y="76"/>
                  </a:cxn>
                  <a:cxn ang="0">
                    <a:pos x="0" y="76"/>
                  </a:cxn>
                  <a:cxn ang="0">
                    <a:pos x="2" y="84"/>
                  </a:cxn>
                  <a:cxn ang="0">
                    <a:pos x="6" y="90"/>
                  </a:cxn>
                  <a:cxn ang="0">
                    <a:pos x="14" y="94"/>
                  </a:cxn>
                  <a:cxn ang="0">
                    <a:pos x="22" y="96"/>
                  </a:cxn>
                  <a:cxn ang="0">
                    <a:pos x="392" y="96"/>
                  </a:cxn>
                  <a:cxn ang="0">
                    <a:pos x="392" y="0"/>
                  </a:cxn>
                  <a:cxn ang="0">
                    <a:pos x="22" y="0"/>
                  </a:cxn>
                </a:cxnLst>
                <a:rect l="0" t="0" r="r" b="b"/>
                <a:pathLst>
                  <a:path w="392" h="96">
                    <a:moveTo>
                      <a:pt x="22" y="0"/>
                    </a:moveTo>
                    <a:lnTo>
                      <a:pt x="22" y="0"/>
                    </a:lnTo>
                    <a:lnTo>
                      <a:pt x="14" y="2"/>
                    </a:lnTo>
                    <a:lnTo>
                      <a:pt x="6" y="6"/>
                    </a:lnTo>
                    <a:lnTo>
                      <a:pt x="2" y="14"/>
                    </a:lnTo>
                    <a:lnTo>
                      <a:pt x="0" y="22"/>
                    </a:lnTo>
                    <a:lnTo>
                      <a:pt x="0" y="76"/>
                    </a:lnTo>
                    <a:lnTo>
                      <a:pt x="0" y="76"/>
                    </a:lnTo>
                    <a:lnTo>
                      <a:pt x="2" y="84"/>
                    </a:lnTo>
                    <a:lnTo>
                      <a:pt x="6" y="90"/>
                    </a:lnTo>
                    <a:lnTo>
                      <a:pt x="14" y="94"/>
                    </a:lnTo>
                    <a:lnTo>
                      <a:pt x="22" y="96"/>
                    </a:lnTo>
                    <a:lnTo>
                      <a:pt x="392" y="96"/>
                    </a:lnTo>
                    <a:lnTo>
                      <a:pt x="392" y="0"/>
                    </a:lnTo>
                    <a:lnTo>
                      <a:pt x="2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679" name="Rectangle 7"/>
            <p:cNvSpPr>
              <a:spLocks noChangeArrowheads="1"/>
            </p:cNvSpPr>
            <p:nvPr/>
          </p:nvSpPr>
          <p:spPr bwMode="auto">
            <a:xfrm>
              <a:off x="2098945" y="4312172"/>
              <a:ext cx="550480" cy="12311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ja-JP" altLang="en-US" sz="800" dirty="0">
                  <a:solidFill>
                    <a:srgbClr val="000000"/>
                  </a:solidFill>
                  <a:latin typeface="ＭＳ Ｐゴシック" pitchFamily="50" charset="-128"/>
                  <a:ea typeface="ＭＳ Ｐゴシック" pitchFamily="50" charset="-128"/>
                  <a:cs typeface="ＭＳ Ｐゴシック" pitchFamily="50" charset="-128"/>
                </a:rPr>
                <a:t>入学</a:t>
              </a:r>
              <a:r>
                <a:rPr kumimoji="1" lang="ja-JP" sz="800" b="0" i="0" u="none" strike="noStrike" cap="none" normalizeH="0" baseline="0" dirty="0">
                  <a:ln>
                    <a:noFill/>
                  </a:ln>
                  <a:solidFill>
                    <a:srgbClr val="000000"/>
                  </a:solidFill>
                  <a:effectLst/>
                  <a:latin typeface="ＭＳ Ｐゴシック" pitchFamily="50" charset="-128"/>
                  <a:ea typeface="ＭＳ Ｐゴシック" pitchFamily="50" charset="-128"/>
                  <a:cs typeface="ＭＳ Ｐゴシック" pitchFamily="50" charset="-128"/>
                </a:rPr>
                <a:t>時期  　</a:t>
              </a:r>
              <a:endParaRPr kumimoji="1" 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80" name="Rectangle 9"/>
            <p:cNvSpPr>
              <a:spLocks noChangeArrowheads="1"/>
            </p:cNvSpPr>
            <p:nvPr/>
          </p:nvSpPr>
          <p:spPr bwMode="auto">
            <a:xfrm>
              <a:off x="2713892" y="4312172"/>
              <a:ext cx="378309"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lvl="0" defTabSz="914400" fontAlgn="base">
                <a:spcBef>
                  <a:spcPct val="0"/>
                </a:spcBef>
                <a:spcAft>
                  <a:spcPct val="0"/>
                </a:spcAft>
              </a:pPr>
              <a:r>
                <a:rPr lang="en-US" altLang="ja-JP" sz="800"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10</a:t>
              </a:r>
              <a:r>
                <a:rPr lang="ja-JP" altLang="en-US" sz="800"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月</a:t>
              </a:r>
              <a:r>
                <a:rPr lang="en-US" altLang="ja-JP" sz="800"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1</a:t>
              </a:r>
              <a:r>
                <a:rPr lang="ja-JP" altLang="en-US" sz="800"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日</a:t>
              </a:r>
              <a:endParaRPr kumimoji="1" lang="ja-JP" sz="1800" b="0" i="0" u="none" strike="noStrike" cap="none" normalizeH="0" baseline="0" dirty="0">
                <a:ln>
                  <a:noFill/>
                </a:ln>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p:txBody>
        </p:sp>
      </p:grpSp>
      <p:sp>
        <p:nvSpPr>
          <p:cNvPr id="682" name="Rectangle 14"/>
          <p:cNvSpPr>
            <a:spLocks noChangeArrowheads="1"/>
          </p:cNvSpPr>
          <p:nvPr/>
        </p:nvSpPr>
        <p:spPr bwMode="auto">
          <a:xfrm>
            <a:off x="2034614" y="5073620"/>
            <a:ext cx="1702359" cy="4154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defTabSz="914400" fontAlgn="base">
              <a:lnSpc>
                <a:spcPct val="150000"/>
              </a:lnSpc>
              <a:spcBef>
                <a:spcPct val="0"/>
              </a:spcBef>
              <a:spcAft>
                <a:spcPct val="0"/>
              </a:spcAft>
            </a:pPr>
            <a:r>
              <a:rPr lang="ja-JP" altLang="en-US" sz="600" dirty="0">
                <a:latin typeface="Arial" pitchFamily="34" charset="0"/>
                <a:ea typeface="ＭＳ Ｐゴシック" pitchFamily="50" charset="-128"/>
                <a:cs typeface="ＭＳ Ｐゴシック" pitchFamily="50" charset="-128"/>
              </a:rPr>
              <a:t>フランスに近い場所に位置するフライブルク大学で早稲田大学と提携しています。ヨーロッパでもトップクラスの総合大学です。</a:t>
            </a:r>
            <a:endParaRPr kumimoji="1" lang="ja-JP" sz="6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85" name="Rectangle 14"/>
          <p:cNvSpPr>
            <a:spLocks noChangeArrowheads="1"/>
          </p:cNvSpPr>
          <p:nvPr/>
        </p:nvSpPr>
        <p:spPr bwMode="auto">
          <a:xfrm>
            <a:off x="5539945" y="4924480"/>
            <a:ext cx="1702359" cy="5539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defTabSz="914400" fontAlgn="base">
              <a:lnSpc>
                <a:spcPct val="150000"/>
              </a:lnSpc>
              <a:spcBef>
                <a:spcPct val="0"/>
              </a:spcBef>
              <a:spcAft>
                <a:spcPct val="0"/>
              </a:spcAft>
            </a:pPr>
            <a:r>
              <a:rPr lang="en-US" altLang="ja-JP" sz="600" dirty="0">
                <a:solidFill>
                  <a:srgbClr val="000000"/>
                </a:solidFill>
                <a:latin typeface="ＭＳ Ｐゴシック" pitchFamily="50" charset="-128"/>
                <a:ea typeface="ＭＳ Ｐゴシック" pitchFamily="50" charset="-128"/>
                <a:cs typeface="ＭＳ Ｐゴシック" pitchFamily="50" charset="-128"/>
              </a:rPr>
              <a:t>MBA(17,800</a:t>
            </a:r>
            <a:r>
              <a:rPr lang="ja-JP" altLang="en-US" sz="600" dirty="0">
                <a:solidFill>
                  <a:srgbClr val="000000"/>
                </a:solidFill>
                <a:latin typeface="ＭＳ Ｐゴシック" pitchFamily="50" charset="-128"/>
                <a:ea typeface="ＭＳ Ｐゴシック" pitchFamily="50" charset="-128"/>
                <a:cs typeface="ＭＳ Ｐゴシック" pitchFamily="50" charset="-128"/>
              </a:rPr>
              <a:t>ユーロ</a:t>
            </a:r>
            <a:r>
              <a:rPr lang="en-US" altLang="ja-JP" sz="600" dirty="0">
                <a:solidFill>
                  <a:srgbClr val="000000"/>
                </a:solidFill>
                <a:latin typeface="ＭＳ Ｐゴシック" pitchFamily="50" charset="-128"/>
                <a:ea typeface="ＭＳ Ｐゴシック" pitchFamily="50" charset="-128"/>
                <a:cs typeface="ＭＳ Ｐゴシック" pitchFamily="50" charset="-128"/>
              </a:rPr>
              <a:t>)</a:t>
            </a:r>
            <a:r>
              <a:rPr lang="ja-JP" altLang="en-US" sz="600" dirty="0">
                <a:solidFill>
                  <a:srgbClr val="000000"/>
                </a:solidFill>
                <a:latin typeface="ＭＳ Ｐゴシック" pitchFamily="50" charset="-128"/>
                <a:ea typeface="ＭＳ Ｐゴシック" pitchFamily="50" charset="-128"/>
                <a:cs typeface="ＭＳ Ｐゴシック" pitchFamily="50" charset="-128"/>
              </a:rPr>
              <a:t>やビジネス修士号の専攻も豊富な、国立のビジネススクールです。</a:t>
            </a:r>
            <a:endParaRPr lang="en-US" altLang="ja-JP" sz="600" dirty="0">
              <a:solidFill>
                <a:srgbClr val="000000"/>
              </a:solidFill>
              <a:latin typeface="ＭＳ Ｐゴシック" pitchFamily="50" charset="-128"/>
              <a:ea typeface="ＭＳ Ｐゴシック" pitchFamily="50" charset="-128"/>
              <a:cs typeface="ＭＳ Ｐゴシック" pitchFamily="50" charset="-128"/>
            </a:endParaRPr>
          </a:p>
          <a:p>
            <a:pPr lvl="0" defTabSz="914400" fontAlgn="base">
              <a:lnSpc>
                <a:spcPct val="150000"/>
              </a:lnSpc>
              <a:spcBef>
                <a:spcPct val="0"/>
              </a:spcBef>
              <a:spcAft>
                <a:spcPct val="0"/>
              </a:spcAft>
            </a:pPr>
            <a:r>
              <a:rPr kumimoji="1" lang="ja-JP" altLang="en-US" sz="6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rPr>
              <a:t>マーケティング、マネジメント、経済、法律など様々な観点から学ぶ学部です。</a:t>
            </a:r>
            <a:endParaRPr kumimoji="1" lang="ja-JP" sz="6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grpSp>
        <p:nvGrpSpPr>
          <p:cNvPr id="4" name="グループ化 712"/>
          <p:cNvGrpSpPr/>
          <p:nvPr/>
        </p:nvGrpSpPr>
        <p:grpSpPr>
          <a:xfrm>
            <a:off x="5538575" y="4251016"/>
            <a:ext cx="1628775" cy="152400"/>
            <a:chOff x="5386388" y="4013200"/>
            <a:chExt cx="1628775" cy="152400"/>
          </a:xfrm>
        </p:grpSpPr>
        <p:sp>
          <p:nvSpPr>
            <p:cNvPr id="2200" name="Freeform 152"/>
            <p:cNvSpPr>
              <a:spLocks/>
            </p:cNvSpPr>
            <p:nvPr/>
          </p:nvSpPr>
          <p:spPr bwMode="auto">
            <a:xfrm>
              <a:off x="6008688" y="4013200"/>
              <a:ext cx="1006475" cy="152400"/>
            </a:xfrm>
            <a:custGeom>
              <a:avLst/>
              <a:gdLst/>
              <a:ahLst/>
              <a:cxnLst>
                <a:cxn ang="0">
                  <a:pos x="612" y="0"/>
                </a:cxn>
                <a:cxn ang="0">
                  <a:pos x="0" y="0"/>
                </a:cxn>
                <a:cxn ang="0">
                  <a:pos x="0" y="96"/>
                </a:cxn>
                <a:cxn ang="0">
                  <a:pos x="612" y="96"/>
                </a:cxn>
                <a:cxn ang="0">
                  <a:pos x="612" y="96"/>
                </a:cxn>
                <a:cxn ang="0">
                  <a:pos x="620" y="94"/>
                </a:cxn>
                <a:cxn ang="0">
                  <a:pos x="628" y="90"/>
                </a:cxn>
                <a:cxn ang="0">
                  <a:pos x="632" y="84"/>
                </a:cxn>
                <a:cxn ang="0">
                  <a:pos x="634" y="76"/>
                </a:cxn>
                <a:cxn ang="0">
                  <a:pos x="634" y="22"/>
                </a:cxn>
                <a:cxn ang="0">
                  <a:pos x="634" y="22"/>
                </a:cxn>
                <a:cxn ang="0">
                  <a:pos x="632" y="14"/>
                </a:cxn>
                <a:cxn ang="0">
                  <a:pos x="628" y="6"/>
                </a:cxn>
                <a:cxn ang="0">
                  <a:pos x="620" y="2"/>
                </a:cxn>
                <a:cxn ang="0">
                  <a:pos x="612" y="0"/>
                </a:cxn>
                <a:cxn ang="0">
                  <a:pos x="612" y="0"/>
                </a:cxn>
              </a:cxnLst>
              <a:rect l="0" t="0" r="r" b="b"/>
              <a:pathLst>
                <a:path w="634" h="96">
                  <a:moveTo>
                    <a:pt x="612" y="0"/>
                  </a:moveTo>
                  <a:lnTo>
                    <a:pt x="0" y="0"/>
                  </a:lnTo>
                  <a:lnTo>
                    <a:pt x="0" y="96"/>
                  </a:lnTo>
                  <a:lnTo>
                    <a:pt x="612" y="96"/>
                  </a:lnTo>
                  <a:lnTo>
                    <a:pt x="612" y="96"/>
                  </a:lnTo>
                  <a:lnTo>
                    <a:pt x="620" y="94"/>
                  </a:lnTo>
                  <a:lnTo>
                    <a:pt x="628" y="90"/>
                  </a:lnTo>
                  <a:lnTo>
                    <a:pt x="632" y="84"/>
                  </a:lnTo>
                  <a:lnTo>
                    <a:pt x="634" y="76"/>
                  </a:lnTo>
                  <a:lnTo>
                    <a:pt x="634" y="22"/>
                  </a:lnTo>
                  <a:lnTo>
                    <a:pt x="634" y="22"/>
                  </a:lnTo>
                  <a:lnTo>
                    <a:pt x="632" y="14"/>
                  </a:lnTo>
                  <a:lnTo>
                    <a:pt x="628" y="6"/>
                  </a:lnTo>
                  <a:lnTo>
                    <a:pt x="620" y="2"/>
                  </a:lnTo>
                  <a:lnTo>
                    <a:pt x="612" y="0"/>
                  </a:lnTo>
                  <a:lnTo>
                    <a:pt x="612" y="0"/>
                  </a:lnTo>
                  <a:close/>
                </a:path>
              </a:pathLst>
            </a:custGeom>
            <a:solidFill>
              <a:srgbClr val="98D2C8"/>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201" name="Freeform 153"/>
            <p:cNvSpPr>
              <a:spLocks/>
            </p:cNvSpPr>
            <p:nvPr/>
          </p:nvSpPr>
          <p:spPr bwMode="auto">
            <a:xfrm>
              <a:off x="5386388" y="4013200"/>
              <a:ext cx="622300" cy="152400"/>
            </a:xfrm>
            <a:custGeom>
              <a:avLst/>
              <a:gdLst/>
              <a:ahLst/>
              <a:cxnLst>
                <a:cxn ang="0">
                  <a:pos x="22" y="0"/>
                </a:cxn>
                <a:cxn ang="0">
                  <a:pos x="22" y="0"/>
                </a:cxn>
                <a:cxn ang="0">
                  <a:pos x="14" y="2"/>
                </a:cxn>
                <a:cxn ang="0">
                  <a:pos x="6" y="6"/>
                </a:cxn>
                <a:cxn ang="0">
                  <a:pos x="2" y="14"/>
                </a:cxn>
                <a:cxn ang="0">
                  <a:pos x="0" y="22"/>
                </a:cxn>
                <a:cxn ang="0">
                  <a:pos x="0" y="76"/>
                </a:cxn>
                <a:cxn ang="0">
                  <a:pos x="0" y="76"/>
                </a:cxn>
                <a:cxn ang="0">
                  <a:pos x="2" y="84"/>
                </a:cxn>
                <a:cxn ang="0">
                  <a:pos x="6" y="90"/>
                </a:cxn>
                <a:cxn ang="0">
                  <a:pos x="14" y="94"/>
                </a:cxn>
                <a:cxn ang="0">
                  <a:pos x="22" y="96"/>
                </a:cxn>
                <a:cxn ang="0">
                  <a:pos x="392" y="96"/>
                </a:cxn>
                <a:cxn ang="0">
                  <a:pos x="392" y="0"/>
                </a:cxn>
                <a:cxn ang="0">
                  <a:pos x="22" y="0"/>
                </a:cxn>
              </a:cxnLst>
              <a:rect l="0" t="0" r="r" b="b"/>
              <a:pathLst>
                <a:path w="392" h="96">
                  <a:moveTo>
                    <a:pt x="22" y="0"/>
                  </a:moveTo>
                  <a:lnTo>
                    <a:pt x="22" y="0"/>
                  </a:lnTo>
                  <a:lnTo>
                    <a:pt x="14" y="2"/>
                  </a:lnTo>
                  <a:lnTo>
                    <a:pt x="6" y="6"/>
                  </a:lnTo>
                  <a:lnTo>
                    <a:pt x="2" y="14"/>
                  </a:lnTo>
                  <a:lnTo>
                    <a:pt x="0" y="22"/>
                  </a:lnTo>
                  <a:lnTo>
                    <a:pt x="0" y="76"/>
                  </a:lnTo>
                  <a:lnTo>
                    <a:pt x="0" y="76"/>
                  </a:lnTo>
                  <a:lnTo>
                    <a:pt x="2" y="84"/>
                  </a:lnTo>
                  <a:lnTo>
                    <a:pt x="6" y="90"/>
                  </a:lnTo>
                  <a:lnTo>
                    <a:pt x="14" y="94"/>
                  </a:lnTo>
                  <a:lnTo>
                    <a:pt x="22" y="96"/>
                  </a:lnTo>
                  <a:lnTo>
                    <a:pt x="392" y="96"/>
                  </a:lnTo>
                  <a:lnTo>
                    <a:pt x="392" y="0"/>
                  </a:lnTo>
                  <a:lnTo>
                    <a:pt x="2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83" name="Rectangle 9"/>
            <p:cNvSpPr>
              <a:spLocks noChangeArrowheads="1"/>
            </p:cNvSpPr>
            <p:nvPr/>
          </p:nvSpPr>
          <p:spPr bwMode="auto">
            <a:xfrm>
              <a:off x="6032130" y="4027515"/>
              <a:ext cx="801501"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lvl="0" defTabSz="914400" fontAlgn="base">
                <a:spcBef>
                  <a:spcPct val="0"/>
                </a:spcBef>
                <a:spcAft>
                  <a:spcPct val="0"/>
                </a:spcAft>
              </a:pPr>
              <a:r>
                <a:rPr lang="en-US" altLang="ja-JP" sz="800"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10</a:t>
              </a:r>
              <a:r>
                <a:rPr lang="ja-JP" altLang="en-US" sz="800"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月</a:t>
              </a:r>
              <a:r>
                <a:rPr lang="en-US" altLang="ja-JP" sz="800"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1</a:t>
              </a:r>
              <a:r>
                <a:rPr lang="ja-JP" altLang="en-US" sz="800"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日・</a:t>
              </a:r>
              <a:r>
                <a:rPr lang="en-US" altLang="ja-JP" sz="800"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4</a:t>
              </a:r>
              <a:r>
                <a:rPr lang="ja-JP" altLang="en-US" sz="800"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月</a:t>
              </a:r>
              <a:r>
                <a:rPr lang="en-US" altLang="ja-JP" sz="800"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1</a:t>
              </a:r>
              <a:r>
                <a:rPr lang="ja-JP" altLang="en-US" sz="800"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日</a:t>
              </a:r>
              <a:endParaRPr kumimoji="1" lang="ja-JP" sz="1800" b="0" i="0" u="none" strike="noStrike" cap="none" normalizeH="0" baseline="0" dirty="0">
                <a:ln>
                  <a:noFill/>
                </a:ln>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686" name="Rectangle 7"/>
            <p:cNvSpPr>
              <a:spLocks noChangeArrowheads="1"/>
            </p:cNvSpPr>
            <p:nvPr/>
          </p:nvSpPr>
          <p:spPr bwMode="auto">
            <a:xfrm>
              <a:off x="5430934" y="4027515"/>
              <a:ext cx="550480" cy="12311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ja-JP" altLang="en-US" sz="800" dirty="0">
                  <a:solidFill>
                    <a:srgbClr val="000000"/>
                  </a:solidFill>
                  <a:latin typeface="ＭＳ Ｐゴシック" pitchFamily="50" charset="-128"/>
                  <a:ea typeface="ＭＳ Ｐゴシック" pitchFamily="50" charset="-128"/>
                  <a:cs typeface="ＭＳ Ｐゴシック" pitchFamily="50" charset="-128"/>
                </a:rPr>
                <a:t>入学</a:t>
              </a:r>
              <a:r>
                <a:rPr kumimoji="1" lang="ja-JP" sz="800" b="0" i="0" u="none" strike="noStrike" cap="none" normalizeH="0" baseline="0" dirty="0">
                  <a:ln>
                    <a:noFill/>
                  </a:ln>
                  <a:solidFill>
                    <a:srgbClr val="000000"/>
                  </a:solidFill>
                  <a:effectLst/>
                  <a:latin typeface="ＭＳ Ｐゴシック" pitchFamily="50" charset="-128"/>
                  <a:ea typeface="ＭＳ Ｐゴシック" pitchFamily="50" charset="-128"/>
                  <a:cs typeface="ＭＳ Ｐゴシック" pitchFamily="50" charset="-128"/>
                </a:rPr>
                <a:t>時期  　</a:t>
              </a:r>
              <a:endParaRPr kumimoji="1" 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grpSp>
      <p:grpSp>
        <p:nvGrpSpPr>
          <p:cNvPr id="5" name="グループ化 714"/>
          <p:cNvGrpSpPr/>
          <p:nvPr/>
        </p:nvGrpSpPr>
        <p:grpSpPr>
          <a:xfrm>
            <a:off x="2066050" y="5991960"/>
            <a:ext cx="1628775" cy="155575"/>
            <a:chOff x="1900238" y="5591175"/>
            <a:chExt cx="1628775" cy="155575"/>
          </a:xfrm>
        </p:grpSpPr>
        <p:sp>
          <p:nvSpPr>
            <p:cNvPr id="2250" name="Freeform 202"/>
            <p:cNvSpPr>
              <a:spLocks/>
            </p:cNvSpPr>
            <p:nvPr/>
          </p:nvSpPr>
          <p:spPr bwMode="auto">
            <a:xfrm>
              <a:off x="2522538" y="5591175"/>
              <a:ext cx="1006475" cy="155575"/>
            </a:xfrm>
            <a:custGeom>
              <a:avLst/>
              <a:gdLst/>
              <a:ahLst/>
              <a:cxnLst>
                <a:cxn ang="0">
                  <a:pos x="612" y="0"/>
                </a:cxn>
                <a:cxn ang="0">
                  <a:pos x="0" y="0"/>
                </a:cxn>
                <a:cxn ang="0">
                  <a:pos x="0" y="98"/>
                </a:cxn>
                <a:cxn ang="0">
                  <a:pos x="612" y="98"/>
                </a:cxn>
                <a:cxn ang="0">
                  <a:pos x="612" y="98"/>
                </a:cxn>
                <a:cxn ang="0">
                  <a:pos x="620" y="96"/>
                </a:cxn>
                <a:cxn ang="0">
                  <a:pos x="628" y="90"/>
                </a:cxn>
                <a:cxn ang="0">
                  <a:pos x="632" y="84"/>
                </a:cxn>
                <a:cxn ang="0">
                  <a:pos x="634" y="76"/>
                </a:cxn>
                <a:cxn ang="0">
                  <a:pos x="634" y="22"/>
                </a:cxn>
                <a:cxn ang="0">
                  <a:pos x="634" y="22"/>
                </a:cxn>
                <a:cxn ang="0">
                  <a:pos x="632" y="14"/>
                </a:cxn>
                <a:cxn ang="0">
                  <a:pos x="628" y="8"/>
                </a:cxn>
                <a:cxn ang="0">
                  <a:pos x="620" y="2"/>
                </a:cxn>
                <a:cxn ang="0">
                  <a:pos x="612" y="0"/>
                </a:cxn>
                <a:cxn ang="0">
                  <a:pos x="612" y="0"/>
                </a:cxn>
              </a:cxnLst>
              <a:rect l="0" t="0" r="r" b="b"/>
              <a:pathLst>
                <a:path w="634" h="98">
                  <a:moveTo>
                    <a:pt x="612" y="0"/>
                  </a:moveTo>
                  <a:lnTo>
                    <a:pt x="0" y="0"/>
                  </a:lnTo>
                  <a:lnTo>
                    <a:pt x="0" y="98"/>
                  </a:lnTo>
                  <a:lnTo>
                    <a:pt x="612" y="98"/>
                  </a:lnTo>
                  <a:lnTo>
                    <a:pt x="612" y="98"/>
                  </a:lnTo>
                  <a:lnTo>
                    <a:pt x="620" y="96"/>
                  </a:lnTo>
                  <a:lnTo>
                    <a:pt x="628" y="90"/>
                  </a:lnTo>
                  <a:lnTo>
                    <a:pt x="632" y="84"/>
                  </a:lnTo>
                  <a:lnTo>
                    <a:pt x="634" y="76"/>
                  </a:lnTo>
                  <a:lnTo>
                    <a:pt x="634" y="22"/>
                  </a:lnTo>
                  <a:lnTo>
                    <a:pt x="634" y="22"/>
                  </a:lnTo>
                  <a:lnTo>
                    <a:pt x="632" y="14"/>
                  </a:lnTo>
                  <a:lnTo>
                    <a:pt x="628" y="8"/>
                  </a:lnTo>
                  <a:lnTo>
                    <a:pt x="620" y="2"/>
                  </a:lnTo>
                  <a:lnTo>
                    <a:pt x="612" y="0"/>
                  </a:lnTo>
                  <a:lnTo>
                    <a:pt x="612" y="0"/>
                  </a:lnTo>
                  <a:close/>
                </a:path>
              </a:pathLst>
            </a:custGeom>
            <a:solidFill>
              <a:srgbClr val="9BCBED"/>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251" name="Freeform 203"/>
            <p:cNvSpPr>
              <a:spLocks/>
            </p:cNvSpPr>
            <p:nvPr/>
          </p:nvSpPr>
          <p:spPr bwMode="auto">
            <a:xfrm>
              <a:off x="1900238" y="5591175"/>
              <a:ext cx="622300" cy="155575"/>
            </a:xfrm>
            <a:custGeom>
              <a:avLst/>
              <a:gdLst/>
              <a:ahLst/>
              <a:cxnLst>
                <a:cxn ang="0">
                  <a:pos x="22" y="0"/>
                </a:cxn>
                <a:cxn ang="0">
                  <a:pos x="22" y="0"/>
                </a:cxn>
                <a:cxn ang="0">
                  <a:pos x="14" y="2"/>
                </a:cxn>
                <a:cxn ang="0">
                  <a:pos x="6" y="8"/>
                </a:cxn>
                <a:cxn ang="0">
                  <a:pos x="2" y="14"/>
                </a:cxn>
                <a:cxn ang="0">
                  <a:pos x="0" y="22"/>
                </a:cxn>
                <a:cxn ang="0">
                  <a:pos x="0" y="76"/>
                </a:cxn>
                <a:cxn ang="0">
                  <a:pos x="0" y="76"/>
                </a:cxn>
                <a:cxn ang="0">
                  <a:pos x="2" y="84"/>
                </a:cxn>
                <a:cxn ang="0">
                  <a:pos x="6" y="90"/>
                </a:cxn>
                <a:cxn ang="0">
                  <a:pos x="14" y="96"/>
                </a:cxn>
                <a:cxn ang="0">
                  <a:pos x="22" y="98"/>
                </a:cxn>
                <a:cxn ang="0">
                  <a:pos x="392" y="98"/>
                </a:cxn>
                <a:cxn ang="0">
                  <a:pos x="392" y="0"/>
                </a:cxn>
                <a:cxn ang="0">
                  <a:pos x="22" y="0"/>
                </a:cxn>
              </a:cxnLst>
              <a:rect l="0" t="0" r="r" b="b"/>
              <a:pathLst>
                <a:path w="392" h="98">
                  <a:moveTo>
                    <a:pt x="22" y="0"/>
                  </a:moveTo>
                  <a:lnTo>
                    <a:pt x="22" y="0"/>
                  </a:lnTo>
                  <a:lnTo>
                    <a:pt x="14" y="2"/>
                  </a:lnTo>
                  <a:lnTo>
                    <a:pt x="6" y="8"/>
                  </a:lnTo>
                  <a:lnTo>
                    <a:pt x="2" y="14"/>
                  </a:lnTo>
                  <a:lnTo>
                    <a:pt x="0" y="22"/>
                  </a:lnTo>
                  <a:lnTo>
                    <a:pt x="0" y="76"/>
                  </a:lnTo>
                  <a:lnTo>
                    <a:pt x="0" y="76"/>
                  </a:lnTo>
                  <a:lnTo>
                    <a:pt x="2" y="84"/>
                  </a:lnTo>
                  <a:lnTo>
                    <a:pt x="6" y="90"/>
                  </a:lnTo>
                  <a:lnTo>
                    <a:pt x="14" y="96"/>
                  </a:lnTo>
                  <a:lnTo>
                    <a:pt x="22" y="98"/>
                  </a:lnTo>
                  <a:lnTo>
                    <a:pt x="392" y="98"/>
                  </a:lnTo>
                  <a:lnTo>
                    <a:pt x="392" y="0"/>
                  </a:lnTo>
                  <a:lnTo>
                    <a:pt x="2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87" name="Rectangle 7"/>
            <p:cNvSpPr>
              <a:spLocks noChangeArrowheads="1"/>
            </p:cNvSpPr>
            <p:nvPr/>
          </p:nvSpPr>
          <p:spPr bwMode="auto">
            <a:xfrm>
              <a:off x="1938338" y="5604067"/>
              <a:ext cx="550480" cy="12311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ja-JP" altLang="en-US" sz="800" dirty="0">
                  <a:solidFill>
                    <a:srgbClr val="000000"/>
                  </a:solidFill>
                  <a:latin typeface="ＭＳ Ｐゴシック" pitchFamily="50" charset="-128"/>
                  <a:ea typeface="ＭＳ Ｐゴシック" pitchFamily="50" charset="-128"/>
                  <a:cs typeface="ＭＳ Ｐゴシック" pitchFamily="50" charset="-128"/>
                </a:rPr>
                <a:t>入学</a:t>
              </a:r>
              <a:r>
                <a:rPr kumimoji="1" lang="ja-JP" sz="800" b="0" i="0" u="none" strike="noStrike" cap="none" normalizeH="0" baseline="0" dirty="0">
                  <a:ln>
                    <a:noFill/>
                  </a:ln>
                  <a:solidFill>
                    <a:srgbClr val="000000"/>
                  </a:solidFill>
                  <a:effectLst/>
                  <a:latin typeface="ＭＳ Ｐゴシック" pitchFamily="50" charset="-128"/>
                  <a:ea typeface="ＭＳ Ｐゴシック" pitchFamily="50" charset="-128"/>
                  <a:cs typeface="ＭＳ Ｐゴシック" pitchFamily="50" charset="-128"/>
                </a:rPr>
                <a:t>時期  　</a:t>
              </a:r>
              <a:endParaRPr kumimoji="1" 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88" name="Rectangle 9"/>
            <p:cNvSpPr>
              <a:spLocks noChangeArrowheads="1"/>
            </p:cNvSpPr>
            <p:nvPr/>
          </p:nvSpPr>
          <p:spPr bwMode="auto">
            <a:xfrm>
              <a:off x="2553285" y="5604067"/>
              <a:ext cx="378309"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lvl="0" defTabSz="914400" fontAlgn="base">
                <a:spcBef>
                  <a:spcPct val="0"/>
                </a:spcBef>
                <a:spcAft>
                  <a:spcPct val="0"/>
                </a:spcAft>
              </a:pPr>
              <a:r>
                <a:rPr kumimoji="1" lang="en-US" altLang="ja-JP" sz="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rPr>
                <a:t>10</a:t>
              </a:r>
              <a:r>
                <a:rPr kumimoji="1" lang="ja-JP" altLang="en-US" sz="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rPr>
                <a:t>月</a:t>
              </a:r>
              <a:r>
                <a:rPr kumimoji="1" lang="en-US" altLang="ja-JP" sz="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rPr>
                <a:t>1</a:t>
              </a:r>
              <a:r>
                <a:rPr kumimoji="1" lang="ja-JP" altLang="en-US" sz="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rPr>
                <a:t>日</a:t>
              </a:r>
              <a:endParaRPr kumimoji="1" lang="ja-JP" sz="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grpSp>
      <p:sp>
        <p:nvSpPr>
          <p:cNvPr id="689" name="Rectangle 12"/>
          <p:cNvSpPr>
            <a:spLocks noChangeArrowheads="1"/>
          </p:cNvSpPr>
          <p:nvPr/>
        </p:nvSpPr>
        <p:spPr bwMode="auto">
          <a:xfrm>
            <a:off x="2072594" y="5565121"/>
            <a:ext cx="1896353"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lvl="0" defTabSz="914400" fontAlgn="base">
              <a:spcBef>
                <a:spcPct val="0"/>
              </a:spcBef>
              <a:spcAft>
                <a:spcPct val="0"/>
              </a:spcAft>
            </a:pPr>
            <a:r>
              <a:rPr lang="ja-JP" altLang="en-US" sz="900" dirty="0">
                <a:solidFill>
                  <a:srgbClr val="000000"/>
                </a:solidFill>
                <a:latin typeface="ＭＳ Ｐゴシック" pitchFamily="50" charset="-128"/>
                <a:ea typeface="ＭＳ Ｐゴシック" pitchFamily="50" charset="-128"/>
                <a:cs typeface="ＭＳ Ｐゴシック" pitchFamily="50" charset="-128"/>
              </a:rPr>
              <a:t>世界ランキング</a:t>
            </a:r>
            <a:r>
              <a:rPr lang="en-US" altLang="ja-JP" sz="900" dirty="0">
                <a:solidFill>
                  <a:srgbClr val="000000"/>
                </a:solidFill>
                <a:latin typeface="ＭＳ Ｐゴシック" pitchFamily="50" charset="-128"/>
                <a:ea typeface="ＭＳ Ｐゴシック" pitchFamily="50" charset="-128"/>
                <a:cs typeface="ＭＳ Ｐゴシック" pitchFamily="50" charset="-128"/>
              </a:rPr>
              <a:t>79</a:t>
            </a:r>
            <a:r>
              <a:rPr lang="ja-JP" altLang="en-US" sz="900" dirty="0">
                <a:solidFill>
                  <a:srgbClr val="000000"/>
                </a:solidFill>
                <a:latin typeface="ＭＳ Ｐゴシック" pitchFamily="50" charset="-128"/>
                <a:ea typeface="ＭＳ Ｐゴシック" pitchFamily="50" charset="-128"/>
                <a:cs typeface="ＭＳ Ｐゴシック" pitchFamily="50" charset="-128"/>
              </a:rPr>
              <a:t>位の</a:t>
            </a:r>
            <a:r>
              <a:rPr lang="ja-JP" altLang="en-US" sz="900" dirty="0">
                <a:latin typeface="Arial" pitchFamily="34" charset="0"/>
                <a:ea typeface="ＭＳ Ｐゴシック" pitchFamily="50" charset="-128"/>
                <a:cs typeface="ＭＳ Ｐゴシック" pitchFamily="50" charset="-128"/>
              </a:rPr>
              <a:t>名門国立大学</a:t>
            </a:r>
            <a:r>
              <a:rPr lang="ja-JP" altLang="en-US" sz="900" dirty="0">
                <a:solidFill>
                  <a:srgbClr val="000000"/>
                </a:solidFill>
                <a:latin typeface="ＭＳ Ｐゴシック" pitchFamily="50" charset="-128"/>
                <a:ea typeface="ＭＳ Ｐゴシック" pitchFamily="50" charset="-128"/>
                <a:cs typeface="ＭＳ Ｐゴシック" pitchFamily="50" charset="-128"/>
              </a:rPr>
              <a:t>！</a:t>
            </a:r>
            <a:endParaRPr kumimoji="1" lang="ja-JP" sz="9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0" name="Rectangle 14"/>
          <p:cNvSpPr>
            <a:spLocks noChangeArrowheads="1"/>
          </p:cNvSpPr>
          <p:nvPr/>
        </p:nvSpPr>
        <p:spPr bwMode="auto">
          <a:xfrm>
            <a:off x="2037885" y="6644258"/>
            <a:ext cx="1702359" cy="4154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defTabSz="914400" fontAlgn="base">
              <a:lnSpc>
                <a:spcPct val="150000"/>
              </a:lnSpc>
              <a:spcBef>
                <a:spcPct val="0"/>
              </a:spcBef>
              <a:spcAft>
                <a:spcPct val="0"/>
              </a:spcAft>
            </a:pPr>
            <a:r>
              <a:rPr lang="ja-JP" altLang="en-US" sz="600" dirty="0">
                <a:solidFill>
                  <a:srgbClr val="000000"/>
                </a:solidFill>
                <a:latin typeface="ＭＳ Ｐゴシック" pitchFamily="50" charset="-128"/>
                <a:ea typeface="ＭＳ Ｐゴシック" pitchFamily="50" charset="-128"/>
                <a:cs typeface="ＭＳ Ｐゴシック" pitchFamily="50" charset="-128"/>
              </a:rPr>
              <a:t>ビジネスの部門ではドイツ国内でも人気ナンバーワンの大学です。</a:t>
            </a:r>
            <a:r>
              <a:rPr lang="en-US" altLang="ja-JP" sz="600" dirty="0">
                <a:solidFill>
                  <a:srgbClr val="000000"/>
                </a:solidFill>
                <a:latin typeface="ＭＳ Ｐゴシック" pitchFamily="50" charset="-128"/>
                <a:ea typeface="ＭＳ Ｐゴシック" pitchFamily="50" charset="-128"/>
                <a:cs typeface="ＭＳ Ｐゴシック" pitchFamily="50" charset="-128"/>
              </a:rPr>
              <a:t>11</a:t>
            </a:r>
            <a:r>
              <a:rPr lang="ja-JP" altLang="en-US" sz="600" dirty="0">
                <a:solidFill>
                  <a:srgbClr val="000000"/>
                </a:solidFill>
                <a:latin typeface="ＭＳ Ｐゴシック" pitchFamily="50" charset="-128"/>
                <a:ea typeface="ＭＳ Ｐゴシック" pitchFamily="50" charset="-128"/>
                <a:cs typeface="ＭＳ Ｐゴシック" pitchFamily="50" charset="-128"/>
              </a:rPr>
              <a:t>つあるドイツのエリート大学の</a:t>
            </a:r>
            <a:r>
              <a:rPr lang="en-US" altLang="ja-JP" sz="600" dirty="0">
                <a:solidFill>
                  <a:srgbClr val="000000"/>
                </a:solidFill>
                <a:latin typeface="ＭＳ Ｐゴシック" pitchFamily="50" charset="-128"/>
                <a:ea typeface="ＭＳ Ｐゴシック" pitchFamily="50" charset="-128"/>
                <a:cs typeface="ＭＳ Ｐゴシック" pitchFamily="50" charset="-128"/>
              </a:rPr>
              <a:t>1</a:t>
            </a:r>
            <a:r>
              <a:rPr lang="ja-JP" altLang="en-US" sz="600" dirty="0">
                <a:solidFill>
                  <a:srgbClr val="000000"/>
                </a:solidFill>
                <a:latin typeface="ＭＳ Ｐゴシック" pitchFamily="50" charset="-128"/>
                <a:ea typeface="ＭＳ Ｐゴシック" pitchFamily="50" charset="-128"/>
                <a:cs typeface="ＭＳ Ｐゴシック" pitchFamily="50" charset="-128"/>
              </a:rPr>
              <a:t>つです。世界的にもトップ大学です。</a:t>
            </a:r>
            <a:endParaRPr kumimoji="1" 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3" name="Rectangle 14"/>
          <p:cNvSpPr>
            <a:spLocks noChangeArrowheads="1"/>
          </p:cNvSpPr>
          <p:nvPr/>
        </p:nvSpPr>
        <p:spPr bwMode="auto">
          <a:xfrm>
            <a:off x="5547896" y="6675954"/>
            <a:ext cx="1702359" cy="2769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defTabSz="914400" fontAlgn="base">
              <a:lnSpc>
                <a:spcPct val="150000"/>
              </a:lnSpc>
              <a:spcBef>
                <a:spcPct val="0"/>
              </a:spcBef>
              <a:spcAft>
                <a:spcPct val="0"/>
              </a:spcAft>
            </a:pPr>
            <a:r>
              <a:rPr kumimoji="1" lang="ja-JP" altLang="en-US" sz="6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rPr>
              <a:t>ゲームの開発や</a:t>
            </a:r>
            <a:r>
              <a:rPr kumimoji="1" lang="en-US" altLang="ja-JP" sz="6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rPr>
              <a:t>VR</a:t>
            </a:r>
            <a:r>
              <a:rPr lang="ja-JP" altLang="en-US" sz="600" dirty="0" err="1">
                <a:latin typeface="Arial" pitchFamily="34" charset="0"/>
                <a:ea typeface="ＭＳ Ｐゴシック" pitchFamily="50" charset="-128"/>
                <a:cs typeface="ＭＳ Ｐゴシック" pitchFamily="50" charset="-128"/>
              </a:rPr>
              <a:t>、</a:t>
            </a:r>
            <a:r>
              <a:rPr lang="ja-JP" altLang="en-US" sz="600" dirty="0">
                <a:latin typeface="Arial" pitchFamily="34" charset="0"/>
                <a:ea typeface="ＭＳ Ｐゴシック" pitchFamily="50" charset="-128"/>
                <a:cs typeface="ＭＳ Ｐゴシック" pitchFamily="50" charset="-128"/>
              </a:rPr>
              <a:t>ゲームデザイン、アニメーションなどを</a:t>
            </a:r>
            <a:r>
              <a:rPr kumimoji="1" lang="ja-JP" altLang="en-US" sz="6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rPr>
              <a:t>専門的に学べる学部です。</a:t>
            </a:r>
            <a:endParaRPr kumimoji="1" lang="ja-JP" sz="6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grpSp>
        <p:nvGrpSpPr>
          <p:cNvPr id="6" name="グループ化 713"/>
          <p:cNvGrpSpPr/>
          <p:nvPr/>
        </p:nvGrpSpPr>
        <p:grpSpPr>
          <a:xfrm>
            <a:off x="5563797" y="5964608"/>
            <a:ext cx="1628775" cy="155575"/>
            <a:chOff x="5386388" y="5591175"/>
            <a:chExt cx="1628775" cy="155575"/>
          </a:xfrm>
        </p:grpSpPr>
        <p:sp>
          <p:nvSpPr>
            <p:cNvPr id="2302" name="Freeform 254"/>
            <p:cNvSpPr>
              <a:spLocks/>
            </p:cNvSpPr>
            <p:nvPr/>
          </p:nvSpPr>
          <p:spPr bwMode="auto">
            <a:xfrm>
              <a:off x="6008688" y="5591175"/>
              <a:ext cx="1006475" cy="155575"/>
            </a:xfrm>
            <a:custGeom>
              <a:avLst/>
              <a:gdLst/>
              <a:ahLst/>
              <a:cxnLst>
                <a:cxn ang="0">
                  <a:pos x="612" y="0"/>
                </a:cxn>
                <a:cxn ang="0">
                  <a:pos x="0" y="0"/>
                </a:cxn>
                <a:cxn ang="0">
                  <a:pos x="0" y="98"/>
                </a:cxn>
                <a:cxn ang="0">
                  <a:pos x="612" y="98"/>
                </a:cxn>
                <a:cxn ang="0">
                  <a:pos x="612" y="98"/>
                </a:cxn>
                <a:cxn ang="0">
                  <a:pos x="620" y="96"/>
                </a:cxn>
                <a:cxn ang="0">
                  <a:pos x="628" y="90"/>
                </a:cxn>
                <a:cxn ang="0">
                  <a:pos x="632" y="84"/>
                </a:cxn>
                <a:cxn ang="0">
                  <a:pos x="634" y="76"/>
                </a:cxn>
                <a:cxn ang="0">
                  <a:pos x="634" y="22"/>
                </a:cxn>
                <a:cxn ang="0">
                  <a:pos x="634" y="22"/>
                </a:cxn>
                <a:cxn ang="0">
                  <a:pos x="632" y="14"/>
                </a:cxn>
                <a:cxn ang="0">
                  <a:pos x="628" y="8"/>
                </a:cxn>
                <a:cxn ang="0">
                  <a:pos x="620" y="2"/>
                </a:cxn>
                <a:cxn ang="0">
                  <a:pos x="612" y="0"/>
                </a:cxn>
                <a:cxn ang="0">
                  <a:pos x="612" y="0"/>
                </a:cxn>
              </a:cxnLst>
              <a:rect l="0" t="0" r="r" b="b"/>
              <a:pathLst>
                <a:path w="634" h="98">
                  <a:moveTo>
                    <a:pt x="612" y="0"/>
                  </a:moveTo>
                  <a:lnTo>
                    <a:pt x="0" y="0"/>
                  </a:lnTo>
                  <a:lnTo>
                    <a:pt x="0" y="98"/>
                  </a:lnTo>
                  <a:lnTo>
                    <a:pt x="612" y="98"/>
                  </a:lnTo>
                  <a:lnTo>
                    <a:pt x="612" y="98"/>
                  </a:lnTo>
                  <a:lnTo>
                    <a:pt x="620" y="96"/>
                  </a:lnTo>
                  <a:lnTo>
                    <a:pt x="628" y="90"/>
                  </a:lnTo>
                  <a:lnTo>
                    <a:pt x="632" y="84"/>
                  </a:lnTo>
                  <a:lnTo>
                    <a:pt x="634" y="76"/>
                  </a:lnTo>
                  <a:lnTo>
                    <a:pt x="634" y="22"/>
                  </a:lnTo>
                  <a:lnTo>
                    <a:pt x="634" y="22"/>
                  </a:lnTo>
                  <a:lnTo>
                    <a:pt x="632" y="14"/>
                  </a:lnTo>
                  <a:lnTo>
                    <a:pt x="628" y="8"/>
                  </a:lnTo>
                  <a:lnTo>
                    <a:pt x="620" y="2"/>
                  </a:lnTo>
                  <a:lnTo>
                    <a:pt x="612" y="0"/>
                  </a:lnTo>
                  <a:lnTo>
                    <a:pt x="612" y="0"/>
                  </a:lnTo>
                  <a:close/>
                </a:path>
              </a:pathLst>
            </a:custGeom>
            <a:solidFill>
              <a:srgbClr val="FCD487"/>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303" name="Freeform 255"/>
            <p:cNvSpPr>
              <a:spLocks/>
            </p:cNvSpPr>
            <p:nvPr/>
          </p:nvSpPr>
          <p:spPr bwMode="auto">
            <a:xfrm>
              <a:off x="5386388" y="5591175"/>
              <a:ext cx="622300" cy="155575"/>
            </a:xfrm>
            <a:custGeom>
              <a:avLst/>
              <a:gdLst/>
              <a:ahLst/>
              <a:cxnLst>
                <a:cxn ang="0">
                  <a:pos x="22" y="0"/>
                </a:cxn>
                <a:cxn ang="0">
                  <a:pos x="22" y="0"/>
                </a:cxn>
                <a:cxn ang="0">
                  <a:pos x="14" y="2"/>
                </a:cxn>
                <a:cxn ang="0">
                  <a:pos x="6" y="8"/>
                </a:cxn>
                <a:cxn ang="0">
                  <a:pos x="2" y="14"/>
                </a:cxn>
                <a:cxn ang="0">
                  <a:pos x="0" y="22"/>
                </a:cxn>
                <a:cxn ang="0">
                  <a:pos x="0" y="76"/>
                </a:cxn>
                <a:cxn ang="0">
                  <a:pos x="0" y="76"/>
                </a:cxn>
                <a:cxn ang="0">
                  <a:pos x="2" y="84"/>
                </a:cxn>
                <a:cxn ang="0">
                  <a:pos x="6" y="90"/>
                </a:cxn>
                <a:cxn ang="0">
                  <a:pos x="14" y="96"/>
                </a:cxn>
                <a:cxn ang="0">
                  <a:pos x="22" y="98"/>
                </a:cxn>
                <a:cxn ang="0">
                  <a:pos x="392" y="98"/>
                </a:cxn>
                <a:cxn ang="0">
                  <a:pos x="392" y="0"/>
                </a:cxn>
                <a:cxn ang="0">
                  <a:pos x="22" y="0"/>
                </a:cxn>
              </a:cxnLst>
              <a:rect l="0" t="0" r="r" b="b"/>
              <a:pathLst>
                <a:path w="392" h="98">
                  <a:moveTo>
                    <a:pt x="22" y="0"/>
                  </a:moveTo>
                  <a:lnTo>
                    <a:pt x="22" y="0"/>
                  </a:lnTo>
                  <a:lnTo>
                    <a:pt x="14" y="2"/>
                  </a:lnTo>
                  <a:lnTo>
                    <a:pt x="6" y="8"/>
                  </a:lnTo>
                  <a:lnTo>
                    <a:pt x="2" y="14"/>
                  </a:lnTo>
                  <a:lnTo>
                    <a:pt x="0" y="22"/>
                  </a:lnTo>
                  <a:lnTo>
                    <a:pt x="0" y="76"/>
                  </a:lnTo>
                  <a:lnTo>
                    <a:pt x="0" y="76"/>
                  </a:lnTo>
                  <a:lnTo>
                    <a:pt x="2" y="84"/>
                  </a:lnTo>
                  <a:lnTo>
                    <a:pt x="6" y="90"/>
                  </a:lnTo>
                  <a:lnTo>
                    <a:pt x="14" y="96"/>
                  </a:lnTo>
                  <a:lnTo>
                    <a:pt x="22" y="98"/>
                  </a:lnTo>
                  <a:lnTo>
                    <a:pt x="392" y="98"/>
                  </a:lnTo>
                  <a:lnTo>
                    <a:pt x="392" y="0"/>
                  </a:lnTo>
                  <a:lnTo>
                    <a:pt x="2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1" name="Rectangle 9"/>
            <p:cNvSpPr>
              <a:spLocks noChangeArrowheads="1"/>
            </p:cNvSpPr>
            <p:nvPr/>
          </p:nvSpPr>
          <p:spPr bwMode="auto">
            <a:xfrm>
              <a:off x="6032130" y="5604067"/>
              <a:ext cx="160300"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lvl="0" defTabSz="914400" fontAlgn="base">
                <a:spcBef>
                  <a:spcPct val="0"/>
                </a:spcBef>
                <a:spcAft>
                  <a:spcPct val="0"/>
                </a:spcAft>
              </a:pPr>
              <a:r>
                <a:rPr lang="en-US" altLang="ja-JP" sz="800"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9</a:t>
              </a:r>
              <a:r>
                <a:rPr kumimoji="1" lang="ja-JP" sz="800" b="0" i="0" u="none" strike="noStrike" cap="none" normalizeH="0" baseline="0" dirty="0">
                  <a:ln>
                    <a:noFill/>
                  </a:ln>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月</a:t>
              </a:r>
              <a:endParaRPr kumimoji="1" lang="ja-JP" sz="1800" b="0" i="0" u="none" strike="noStrike" cap="none" normalizeH="0" baseline="0" dirty="0">
                <a:ln>
                  <a:noFill/>
                </a:ln>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694" name="Rectangle 7"/>
            <p:cNvSpPr>
              <a:spLocks noChangeArrowheads="1"/>
            </p:cNvSpPr>
            <p:nvPr/>
          </p:nvSpPr>
          <p:spPr bwMode="auto">
            <a:xfrm>
              <a:off x="5430934" y="5604067"/>
              <a:ext cx="550480" cy="12311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ja-JP" altLang="en-US" sz="800" dirty="0">
                  <a:solidFill>
                    <a:srgbClr val="000000"/>
                  </a:solidFill>
                  <a:latin typeface="ＭＳ Ｐゴシック" pitchFamily="50" charset="-128"/>
                  <a:ea typeface="ＭＳ Ｐゴシック" pitchFamily="50" charset="-128"/>
                  <a:cs typeface="ＭＳ Ｐゴシック" pitchFamily="50" charset="-128"/>
                </a:rPr>
                <a:t>入学</a:t>
              </a:r>
              <a:r>
                <a:rPr kumimoji="1" lang="ja-JP" sz="800" b="0" i="0" u="none" strike="noStrike" cap="none" normalizeH="0" baseline="0" dirty="0">
                  <a:ln>
                    <a:noFill/>
                  </a:ln>
                  <a:solidFill>
                    <a:srgbClr val="000000"/>
                  </a:solidFill>
                  <a:effectLst/>
                  <a:latin typeface="ＭＳ Ｐゴシック" pitchFamily="50" charset="-128"/>
                  <a:ea typeface="ＭＳ Ｐゴシック" pitchFamily="50" charset="-128"/>
                  <a:cs typeface="ＭＳ Ｐゴシック" pitchFamily="50" charset="-128"/>
                </a:rPr>
                <a:t>時期  　</a:t>
              </a:r>
              <a:endParaRPr kumimoji="1" 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grpSp>
      <p:grpSp>
        <p:nvGrpSpPr>
          <p:cNvPr id="7" name="グループ化 715"/>
          <p:cNvGrpSpPr/>
          <p:nvPr/>
        </p:nvGrpSpPr>
        <p:grpSpPr>
          <a:xfrm>
            <a:off x="2049396" y="7476473"/>
            <a:ext cx="1628775" cy="152400"/>
            <a:chOff x="1900238" y="7172325"/>
            <a:chExt cx="1628775" cy="152400"/>
          </a:xfrm>
        </p:grpSpPr>
        <p:sp>
          <p:nvSpPr>
            <p:cNvPr id="2491" name="Freeform 443"/>
            <p:cNvSpPr>
              <a:spLocks/>
            </p:cNvSpPr>
            <p:nvPr/>
          </p:nvSpPr>
          <p:spPr bwMode="auto">
            <a:xfrm>
              <a:off x="2522538" y="7172325"/>
              <a:ext cx="1006475" cy="152400"/>
            </a:xfrm>
            <a:custGeom>
              <a:avLst/>
              <a:gdLst/>
              <a:ahLst/>
              <a:cxnLst>
                <a:cxn ang="0">
                  <a:pos x="612" y="0"/>
                </a:cxn>
                <a:cxn ang="0">
                  <a:pos x="0" y="0"/>
                </a:cxn>
                <a:cxn ang="0">
                  <a:pos x="0" y="96"/>
                </a:cxn>
                <a:cxn ang="0">
                  <a:pos x="612" y="96"/>
                </a:cxn>
                <a:cxn ang="0">
                  <a:pos x="612" y="96"/>
                </a:cxn>
                <a:cxn ang="0">
                  <a:pos x="620" y="94"/>
                </a:cxn>
                <a:cxn ang="0">
                  <a:pos x="628" y="90"/>
                </a:cxn>
                <a:cxn ang="0">
                  <a:pos x="632" y="82"/>
                </a:cxn>
                <a:cxn ang="0">
                  <a:pos x="634" y="74"/>
                </a:cxn>
                <a:cxn ang="0">
                  <a:pos x="634" y="20"/>
                </a:cxn>
                <a:cxn ang="0">
                  <a:pos x="634" y="20"/>
                </a:cxn>
                <a:cxn ang="0">
                  <a:pos x="632" y="12"/>
                </a:cxn>
                <a:cxn ang="0">
                  <a:pos x="628" y="6"/>
                </a:cxn>
                <a:cxn ang="0">
                  <a:pos x="620" y="0"/>
                </a:cxn>
                <a:cxn ang="0">
                  <a:pos x="612" y="0"/>
                </a:cxn>
                <a:cxn ang="0">
                  <a:pos x="612" y="0"/>
                </a:cxn>
              </a:cxnLst>
              <a:rect l="0" t="0" r="r" b="b"/>
              <a:pathLst>
                <a:path w="634" h="96">
                  <a:moveTo>
                    <a:pt x="612" y="0"/>
                  </a:moveTo>
                  <a:lnTo>
                    <a:pt x="0" y="0"/>
                  </a:lnTo>
                  <a:lnTo>
                    <a:pt x="0" y="96"/>
                  </a:lnTo>
                  <a:lnTo>
                    <a:pt x="612" y="96"/>
                  </a:lnTo>
                  <a:lnTo>
                    <a:pt x="612" y="96"/>
                  </a:lnTo>
                  <a:lnTo>
                    <a:pt x="620" y="94"/>
                  </a:lnTo>
                  <a:lnTo>
                    <a:pt x="628" y="90"/>
                  </a:lnTo>
                  <a:lnTo>
                    <a:pt x="632" y="82"/>
                  </a:lnTo>
                  <a:lnTo>
                    <a:pt x="634" y="74"/>
                  </a:lnTo>
                  <a:lnTo>
                    <a:pt x="634" y="20"/>
                  </a:lnTo>
                  <a:lnTo>
                    <a:pt x="634" y="20"/>
                  </a:lnTo>
                  <a:lnTo>
                    <a:pt x="632" y="12"/>
                  </a:lnTo>
                  <a:lnTo>
                    <a:pt x="628" y="6"/>
                  </a:lnTo>
                  <a:lnTo>
                    <a:pt x="620" y="0"/>
                  </a:lnTo>
                  <a:lnTo>
                    <a:pt x="612" y="0"/>
                  </a:lnTo>
                  <a:lnTo>
                    <a:pt x="612" y="0"/>
                  </a:lnTo>
                  <a:close/>
                </a:path>
              </a:pathLst>
            </a:custGeom>
            <a:solidFill>
              <a:srgbClr val="F5AE7E"/>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492" name="Freeform 444"/>
            <p:cNvSpPr>
              <a:spLocks/>
            </p:cNvSpPr>
            <p:nvPr/>
          </p:nvSpPr>
          <p:spPr bwMode="auto">
            <a:xfrm>
              <a:off x="1900238" y="7172325"/>
              <a:ext cx="622300" cy="152400"/>
            </a:xfrm>
            <a:custGeom>
              <a:avLst/>
              <a:gdLst/>
              <a:ahLst/>
              <a:cxnLst>
                <a:cxn ang="0">
                  <a:pos x="22" y="0"/>
                </a:cxn>
                <a:cxn ang="0">
                  <a:pos x="22" y="0"/>
                </a:cxn>
                <a:cxn ang="0">
                  <a:pos x="14" y="0"/>
                </a:cxn>
                <a:cxn ang="0">
                  <a:pos x="6" y="6"/>
                </a:cxn>
                <a:cxn ang="0">
                  <a:pos x="2" y="12"/>
                </a:cxn>
                <a:cxn ang="0">
                  <a:pos x="0" y="20"/>
                </a:cxn>
                <a:cxn ang="0">
                  <a:pos x="0" y="74"/>
                </a:cxn>
                <a:cxn ang="0">
                  <a:pos x="0" y="74"/>
                </a:cxn>
                <a:cxn ang="0">
                  <a:pos x="2" y="82"/>
                </a:cxn>
                <a:cxn ang="0">
                  <a:pos x="6" y="90"/>
                </a:cxn>
                <a:cxn ang="0">
                  <a:pos x="14" y="94"/>
                </a:cxn>
                <a:cxn ang="0">
                  <a:pos x="22" y="96"/>
                </a:cxn>
                <a:cxn ang="0">
                  <a:pos x="392" y="96"/>
                </a:cxn>
                <a:cxn ang="0">
                  <a:pos x="392" y="0"/>
                </a:cxn>
                <a:cxn ang="0">
                  <a:pos x="22" y="0"/>
                </a:cxn>
              </a:cxnLst>
              <a:rect l="0" t="0" r="r" b="b"/>
              <a:pathLst>
                <a:path w="392" h="96">
                  <a:moveTo>
                    <a:pt x="22" y="0"/>
                  </a:moveTo>
                  <a:lnTo>
                    <a:pt x="22" y="0"/>
                  </a:lnTo>
                  <a:lnTo>
                    <a:pt x="14" y="0"/>
                  </a:lnTo>
                  <a:lnTo>
                    <a:pt x="6" y="6"/>
                  </a:lnTo>
                  <a:lnTo>
                    <a:pt x="2" y="12"/>
                  </a:lnTo>
                  <a:lnTo>
                    <a:pt x="0" y="20"/>
                  </a:lnTo>
                  <a:lnTo>
                    <a:pt x="0" y="74"/>
                  </a:lnTo>
                  <a:lnTo>
                    <a:pt x="0" y="74"/>
                  </a:lnTo>
                  <a:lnTo>
                    <a:pt x="2" y="82"/>
                  </a:lnTo>
                  <a:lnTo>
                    <a:pt x="6" y="90"/>
                  </a:lnTo>
                  <a:lnTo>
                    <a:pt x="14" y="94"/>
                  </a:lnTo>
                  <a:lnTo>
                    <a:pt x="22" y="96"/>
                  </a:lnTo>
                  <a:lnTo>
                    <a:pt x="392" y="96"/>
                  </a:lnTo>
                  <a:lnTo>
                    <a:pt x="392" y="0"/>
                  </a:lnTo>
                  <a:lnTo>
                    <a:pt x="2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5" name="Rectangle 7"/>
            <p:cNvSpPr>
              <a:spLocks noChangeArrowheads="1"/>
            </p:cNvSpPr>
            <p:nvPr/>
          </p:nvSpPr>
          <p:spPr bwMode="auto">
            <a:xfrm>
              <a:off x="1938338" y="7185123"/>
              <a:ext cx="550480" cy="12311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ja-JP" altLang="en-US" sz="800" dirty="0">
                  <a:solidFill>
                    <a:srgbClr val="000000"/>
                  </a:solidFill>
                  <a:latin typeface="ＭＳ Ｐゴシック" pitchFamily="50" charset="-128"/>
                  <a:ea typeface="ＭＳ Ｐゴシック" pitchFamily="50" charset="-128"/>
                  <a:cs typeface="ＭＳ Ｐゴシック" pitchFamily="50" charset="-128"/>
                </a:rPr>
                <a:t>入学時期</a:t>
              </a:r>
              <a:r>
                <a:rPr kumimoji="1" lang="ja-JP" sz="800" b="0" i="0" u="none" strike="noStrike" cap="none" normalizeH="0" baseline="0" dirty="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6" name="Rectangle 9"/>
            <p:cNvSpPr>
              <a:spLocks noChangeArrowheads="1"/>
            </p:cNvSpPr>
            <p:nvPr/>
          </p:nvSpPr>
          <p:spPr bwMode="auto">
            <a:xfrm>
              <a:off x="2553285" y="7185123"/>
              <a:ext cx="833562"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lvl="0" defTabSz="914400" fontAlgn="base">
                <a:spcBef>
                  <a:spcPct val="0"/>
                </a:spcBef>
                <a:spcAft>
                  <a:spcPct val="0"/>
                </a:spcAft>
              </a:pPr>
              <a:r>
                <a:rPr lang="en-US" altLang="ja-JP" sz="800"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9</a:t>
              </a:r>
              <a:r>
                <a:rPr lang="ja-JP" altLang="en-US" sz="800"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月中旬と</a:t>
              </a:r>
              <a:r>
                <a:rPr lang="en-US" altLang="ja-JP" sz="800"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3</a:t>
              </a:r>
              <a:r>
                <a:rPr lang="ja-JP" altLang="en-US" sz="800"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月上旬</a:t>
              </a:r>
              <a:endParaRPr kumimoji="1" lang="ja-JP" sz="1800" b="0" i="0" u="none" strike="noStrike" cap="none" normalizeH="0" baseline="0" dirty="0">
                <a:ln>
                  <a:noFill/>
                </a:ln>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p:txBody>
        </p:sp>
      </p:grpSp>
      <p:sp>
        <p:nvSpPr>
          <p:cNvPr id="698" name="Rectangle 14"/>
          <p:cNvSpPr>
            <a:spLocks noChangeArrowheads="1"/>
          </p:cNvSpPr>
          <p:nvPr/>
        </p:nvSpPr>
        <p:spPr bwMode="auto">
          <a:xfrm>
            <a:off x="2042464" y="8244348"/>
            <a:ext cx="1702359" cy="5539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defTabSz="914400" fontAlgn="base">
              <a:lnSpc>
                <a:spcPct val="150000"/>
              </a:lnSpc>
              <a:spcBef>
                <a:spcPct val="0"/>
              </a:spcBef>
              <a:spcAft>
                <a:spcPct val="0"/>
              </a:spcAft>
            </a:pPr>
            <a:r>
              <a:rPr kumimoji="1" lang="ja-JP" altLang="en-US" sz="6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rPr>
              <a:t>シュツットガルトの南に位置するロイトリンゲン。</a:t>
            </a:r>
            <a:endParaRPr kumimoji="1" lang="en-US" altLang="ja-JP" sz="6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a:p>
            <a:pPr defTabSz="914400" fontAlgn="base">
              <a:lnSpc>
                <a:spcPct val="150000"/>
              </a:lnSpc>
              <a:spcBef>
                <a:spcPct val="0"/>
              </a:spcBef>
              <a:spcAft>
                <a:spcPct val="0"/>
              </a:spcAft>
            </a:pPr>
            <a:r>
              <a:rPr lang="ja-JP" altLang="en-US" sz="600" dirty="0">
                <a:solidFill>
                  <a:srgbClr val="000000"/>
                </a:solidFill>
                <a:latin typeface="ＭＳ Ｐゴシック" pitchFamily="50" charset="-128"/>
                <a:ea typeface="ＭＳ Ｐゴシック" pitchFamily="50" charset="-128"/>
                <a:cs typeface="ＭＳ Ｐゴシック" pitchFamily="50" charset="-128"/>
              </a:rPr>
              <a:t>学士以外にも、修士号や</a:t>
            </a:r>
            <a:r>
              <a:rPr lang="en-US" altLang="ja-JP" sz="600" dirty="0">
                <a:solidFill>
                  <a:srgbClr val="000000"/>
                </a:solidFill>
                <a:latin typeface="ＭＳ Ｐゴシック" pitchFamily="50" charset="-128"/>
                <a:ea typeface="ＭＳ Ｐゴシック" pitchFamily="50" charset="-128"/>
                <a:cs typeface="ＭＳ Ｐゴシック" pitchFamily="50" charset="-128"/>
              </a:rPr>
              <a:t>MBA</a:t>
            </a:r>
            <a:r>
              <a:rPr lang="ja-JP" altLang="en-US" sz="600" dirty="0">
                <a:solidFill>
                  <a:srgbClr val="000000"/>
                </a:solidFill>
                <a:latin typeface="ＭＳ Ｐゴシック" pitchFamily="50" charset="-128"/>
                <a:ea typeface="ＭＳ Ｐゴシック" pitchFamily="50" charset="-128"/>
                <a:cs typeface="ＭＳ Ｐゴシック" pitchFamily="50" charset="-128"/>
              </a:rPr>
              <a:t>のプログラムも有名です。</a:t>
            </a:r>
            <a:endParaRPr lang="ja-JP" altLang="ja-JP" sz="600" dirty="0">
              <a:latin typeface="Arial" pitchFamily="34" charset="0"/>
              <a:ea typeface="ＭＳ Ｐゴシック" pitchFamily="50" charset="-128"/>
              <a:cs typeface="ＭＳ Ｐゴシック" pitchFamily="50" charset="-128"/>
            </a:endParaRPr>
          </a:p>
          <a:p>
            <a:pPr lvl="0" defTabSz="914400" fontAlgn="base">
              <a:lnSpc>
                <a:spcPct val="150000"/>
              </a:lnSpc>
              <a:spcBef>
                <a:spcPct val="0"/>
              </a:spcBef>
              <a:spcAft>
                <a:spcPct val="0"/>
              </a:spcAft>
            </a:pPr>
            <a:endParaRPr kumimoji="1" lang="ja-JP" sz="6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700" name="Rectangle 12"/>
          <p:cNvSpPr>
            <a:spLocks noChangeArrowheads="1"/>
          </p:cNvSpPr>
          <p:nvPr/>
        </p:nvSpPr>
        <p:spPr bwMode="auto">
          <a:xfrm>
            <a:off x="5555200" y="7130452"/>
            <a:ext cx="1534074"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ja-JP" altLang="en-US" sz="900" dirty="0">
                <a:solidFill>
                  <a:srgbClr val="000000"/>
                </a:solidFill>
                <a:latin typeface="ＭＳ Ｐゴシック" pitchFamily="50" charset="-128"/>
                <a:ea typeface="ＭＳ Ｐゴシック" pitchFamily="50" charset="-128"/>
                <a:cs typeface="ＭＳ Ｐゴシック" pitchFamily="50" charset="-128"/>
              </a:rPr>
              <a:t>ドイツならではの、ワイン学科！</a:t>
            </a:r>
            <a:endParaRPr kumimoji="1" lang="ja-JP" sz="9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701" name="Rectangle 14"/>
          <p:cNvSpPr>
            <a:spLocks noChangeArrowheads="1"/>
          </p:cNvSpPr>
          <p:nvPr/>
        </p:nvSpPr>
        <p:spPr bwMode="auto">
          <a:xfrm>
            <a:off x="5537575" y="8228538"/>
            <a:ext cx="1702359" cy="4154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defTabSz="914400" fontAlgn="base">
              <a:lnSpc>
                <a:spcPct val="150000"/>
              </a:lnSpc>
              <a:spcBef>
                <a:spcPct val="0"/>
              </a:spcBef>
              <a:spcAft>
                <a:spcPct val="0"/>
              </a:spcAft>
            </a:pPr>
            <a:r>
              <a:rPr lang="ja-JP" altLang="en-US" sz="600" dirty="0">
                <a:solidFill>
                  <a:srgbClr val="000000"/>
                </a:solidFill>
                <a:latin typeface="ＭＳ Ｐゴシック" pitchFamily="50" charset="-128"/>
                <a:ea typeface="ＭＳ Ｐゴシック" pitchFamily="50" charset="-128"/>
                <a:cs typeface="ＭＳ Ｐゴシック" pitchFamily="50" charset="-128"/>
              </a:rPr>
              <a:t>ライン川沿いのワインの名産地にあるこの大学は、ワインぶどうの収穫やワイン経済、その技術について学びます。</a:t>
            </a:r>
            <a:endParaRPr lang="en-US" altLang="ja-JP" sz="600" dirty="0">
              <a:solidFill>
                <a:srgbClr val="000000"/>
              </a:solidFill>
              <a:latin typeface="ＭＳ Ｐゴシック" pitchFamily="50" charset="-128"/>
              <a:ea typeface="ＭＳ Ｐゴシック" pitchFamily="50" charset="-128"/>
              <a:cs typeface="ＭＳ Ｐゴシック" pitchFamily="50" charset="-128"/>
            </a:endParaRPr>
          </a:p>
        </p:txBody>
      </p:sp>
      <p:grpSp>
        <p:nvGrpSpPr>
          <p:cNvPr id="8" name="グループ化 716"/>
          <p:cNvGrpSpPr/>
          <p:nvPr/>
        </p:nvGrpSpPr>
        <p:grpSpPr>
          <a:xfrm>
            <a:off x="5556838" y="7587204"/>
            <a:ext cx="1628775" cy="152400"/>
            <a:chOff x="5386388" y="7172325"/>
            <a:chExt cx="1628775" cy="152400"/>
          </a:xfrm>
        </p:grpSpPr>
        <p:sp>
          <p:nvSpPr>
            <p:cNvPr id="2631" name="Freeform 583"/>
            <p:cNvSpPr>
              <a:spLocks/>
            </p:cNvSpPr>
            <p:nvPr/>
          </p:nvSpPr>
          <p:spPr bwMode="auto">
            <a:xfrm>
              <a:off x="6008688" y="7172325"/>
              <a:ext cx="1006475" cy="152400"/>
            </a:xfrm>
            <a:custGeom>
              <a:avLst/>
              <a:gdLst/>
              <a:ahLst/>
              <a:cxnLst>
                <a:cxn ang="0">
                  <a:pos x="612" y="0"/>
                </a:cxn>
                <a:cxn ang="0">
                  <a:pos x="0" y="0"/>
                </a:cxn>
                <a:cxn ang="0">
                  <a:pos x="0" y="96"/>
                </a:cxn>
                <a:cxn ang="0">
                  <a:pos x="612" y="96"/>
                </a:cxn>
                <a:cxn ang="0">
                  <a:pos x="612" y="96"/>
                </a:cxn>
                <a:cxn ang="0">
                  <a:pos x="620" y="94"/>
                </a:cxn>
                <a:cxn ang="0">
                  <a:pos x="628" y="90"/>
                </a:cxn>
                <a:cxn ang="0">
                  <a:pos x="632" y="82"/>
                </a:cxn>
                <a:cxn ang="0">
                  <a:pos x="634" y="74"/>
                </a:cxn>
                <a:cxn ang="0">
                  <a:pos x="634" y="20"/>
                </a:cxn>
                <a:cxn ang="0">
                  <a:pos x="634" y="20"/>
                </a:cxn>
                <a:cxn ang="0">
                  <a:pos x="632" y="12"/>
                </a:cxn>
                <a:cxn ang="0">
                  <a:pos x="628" y="6"/>
                </a:cxn>
                <a:cxn ang="0">
                  <a:pos x="620" y="0"/>
                </a:cxn>
                <a:cxn ang="0">
                  <a:pos x="612" y="0"/>
                </a:cxn>
                <a:cxn ang="0">
                  <a:pos x="612" y="0"/>
                </a:cxn>
              </a:cxnLst>
              <a:rect l="0" t="0" r="r" b="b"/>
              <a:pathLst>
                <a:path w="634" h="96">
                  <a:moveTo>
                    <a:pt x="612" y="0"/>
                  </a:moveTo>
                  <a:lnTo>
                    <a:pt x="0" y="0"/>
                  </a:lnTo>
                  <a:lnTo>
                    <a:pt x="0" y="96"/>
                  </a:lnTo>
                  <a:lnTo>
                    <a:pt x="612" y="96"/>
                  </a:lnTo>
                  <a:lnTo>
                    <a:pt x="612" y="96"/>
                  </a:lnTo>
                  <a:lnTo>
                    <a:pt x="620" y="94"/>
                  </a:lnTo>
                  <a:lnTo>
                    <a:pt x="628" y="90"/>
                  </a:lnTo>
                  <a:lnTo>
                    <a:pt x="632" y="82"/>
                  </a:lnTo>
                  <a:lnTo>
                    <a:pt x="634" y="74"/>
                  </a:lnTo>
                  <a:lnTo>
                    <a:pt x="634" y="20"/>
                  </a:lnTo>
                  <a:lnTo>
                    <a:pt x="634" y="20"/>
                  </a:lnTo>
                  <a:lnTo>
                    <a:pt x="632" y="12"/>
                  </a:lnTo>
                  <a:lnTo>
                    <a:pt x="628" y="6"/>
                  </a:lnTo>
                  <a:lnTo>
                    <a:pt x="620" y="0"/>
                  </a:lnTo>
                  <a:lnTo>
                    <a:pt x="612" y="0"/>
                  </a:lnTo>
                  <a:lnTo>
                    <a:pt x="612" y="0"/>
                  </a:lnTo>
                  <a:close/>
                </a:path>
              </a:pathLst>
            </a:custGeom>
            <a:solidFill>
              <a:srgbClr val="D8B98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632" name="Freeform 584"/>
            <p:cNvSpPr>
              <a:spLocks/>
            </p:cNvSpPr>
            <p:nvPr/>
          </p:nvSpPr>
          <p:spPr bwMode="auto">
            <a:xfrm>
              <a:off x="5386388" y="7172325"/>
              <a:ext cx="622300" cy="152400"/>
            </a:xfrm>
            <a:custGeom>
              <a:avLst/>
              <a:gdLst/>
              <a:ahLst/>
              <a:cxnLst>
                <a:cxn ang="0">
                  <a:pos x="22" y="0"/>
                </a:cxn>
                <a:cxn ang="0">
                  <a:pos x="22" y="0"/>
                </a:cxn>
                <a:cxn ang="0">
                  <a:pos x="14" y="0"/>
                </a:cxn>
                <a:cxn ang="0">
                  <a:pos x="6" y="6"/>
                </a:cxn>
                <a:cxn ang="0">
                  <a:pos x="2" y="12"/>
                </a:cxn>
                <a:cxn ang="0">
                  <a:pos x="0" y="20"/>
                </a:cxn>
                <a:cxn ang="0">
                  <a:pos x="0" y="74"/>
                </a:cxn>
                <a:cxn ang="0">
                  <a:pos x="0" y="74"/>
                </a:cxn>
                <a:cxn ang="0">
                  <a:pos x="2" y="82"/>
                </a:cxn>
                <a:cxn ang="0">
                  <a:pos x="6" y="90"/>
                </a:cxn>
                <a:cxn ang="0">
                  <a:pos x="14" y="94"/>
                </a:cxn>
                <a:cxn ang="0">
                  <a:pos x="22" y="96"/>
                </a:cxn>
                <a:cxn ang="0">
                  <a:pos x="392" y="96"/>
                </a:cxn>
                <a:cxn ang="0">
                  <a:pos x="392" y="0"/>
                </a:cxn>
                <a:cxn ang="0">
                  <a:pos x="22" y="0"/>
                </a:cxn>
              </a:cxnLst>
              <a:rect l="0" t="0" r="r" b="b"/>
              <a:pathLst>
                <a:path w="392" h="96">
                  <a:moveTo>
                    <a:pt x="22" y="0"/>
                  </a:moveTo>
                  <a:lnTo>
                    <a:pt x="22" y="0"/>
                  </a:lnTo>
                  <a:lnTo>
                    <a:pt x="14" y="0"/>
                  </a:lnTo>
                  <a:lnTo>
                    <a:pt x="6" y="6"/>
                  </a:lnTo>
                  <a:lnTo>
                    <a:pt x="2" y="12"/>
                  </a:lnTo>
                  <a:lnTo>
                    <a:pt x="0" y="20"/>
                  </a:lnTo>
                  <a:lnTo>
                    <a:pt x="0" y="74"/>
                  </a:lnTo>
                  <a:lnTo>
                    <a:pt x="0" y="74"/>
                  </a:lnTo>
                  <a:lnTo>
                    <a:pt x="2" y="82"/>
                  </a:lnTo>
                  <a:lnTo>
                    <a:pt x="6" y="90"/>
                  </a:lnTo>
                  <a:lnTo>
                    <a:pt x="14" y="94"/>
                  </a:lnTo>
                  <a:lnTo>
                    <a:pt x="22" y="96"/>
                  </a:lnTo>
                  <a:lnTo>
                    <a:pt x="392" y="96"/>
                  </a:lnTo>
                  <a:lnTo>
                    <a:pt x="392" y="0"/>
                  </a:lnTo>
                  <a:lnTo>
                    <a:pt x="2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9" name="Rectangle 9"/>
            <p:cNvSpPr>
              <a:spLocks noChangeArrowheads="1"/>
            </p:cNvSpPr>
            <p:nvPr/>
          </p:nvSpPr>
          <p:spPr bwMode="auto">
            <a:xfrm>
              <a:off x="6032130" y="7185123"/>
              <a:ext cx="378309"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lvl="0" defTabSz="914400" fontAlgn="base">
                <a:spcBef>
                  <a:spcPct val="0"/>
                </a:spcBef>
                <a:spcAft>
                  <a:spcPct val="0"/>
                </a:spcAft>
              </a:pPr>
              <a:r>
                <a:rPr lang="en-US" altLang="ja-JP" sz="800"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10</a:t>
              </a:r>
              <a:r>
                <a:rPr kumimoji="1" lang="ja-JP" sz="800" b="0" i="0" u="none" strike="noStrike" cap="none" normalizeH="0" baseline="0" dirty="0">
                  <a:ln>
                    <a:noFill/>
                  </a:ln>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月</a:t>
              </a:r>
              <a:r>
                <a:rPr kumimoji="1" lang="en-US" altLang="ja-JP" sz="800" b="0" i="0" u="none" strike="noStrike" cap="none" normalizeH="0" baseline="0" dirty="0">
                  <a:ln>
                    <a:noFill/>
                  </a:ln>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1</a:t>
              </a:r>
              <a:r>
                <a:rPr kumimoji="1" lang="ja-JP" altLang="en-US" sz="800" b="0" i="0" u="none" strike="noStrike" cap="none" normalizeH="0" baseline="0" dirty="0">
                  <a:ln>
                    <a:noFill/>
                  </a:ln>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日</a:t>
              </a:r>
              <a:endParaRPr kumimoji="1" lang="ja-JP" sz="1800" b="0" i="0" u="none" strike="noStrike" cap="none" normalizeH="0" baseline="0" dirty="0">
                <a:ln>
                  <a:noFill/>
                </a:ln>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702" name="Rectangle 7"/>
            <p:cNvSpPr>
              <a:spLocks noChangeArrowheads="1"/>
            </p:cNvSpPr>
            <p:nvPr/>
          </p:nvSpPr>
          <p:spPr bwMode="auto">
            <a:xfrm>
              <a:off x="5430934" y="7185123"/>
              <a:ext cx="550480" cy="12311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000000"/>
                  </a:solidFill>
                  <a:effectLst/>
                  <a:latin typeface="ＭＳ Ｐゴシック" pitchFamily="50" charset="-128"/>
                  <a:ea typeface="ＭＳ Ｐゴシック" pitchFamily="50" charset="-128"/>
                  <a:cs typeface="ＭＳ Ｐゴシック" pitchFamily="50" charset="-128"/>
                </a:rPr>
                <a:t>入学</a:t>
              </a:r>
              <a:r>
                <a:rPr kumimoji="1" lang="ja-JP" sz="800" b="0" i="0" u="none" strike="noStrike" cap="none" normalizeH="0" baseline="0" dirty="0">
                  <a:ln>
                    <a:noFill/>
                  </a:ln>
                  <a:solidFill>
                    <a:srgbClr val="000000"/>
                  </a:solidFill>
                  <a:effectLst/>
                  <a:latin typeface="ＭＳ Ｐゴシック" pitchFamily="50" charset="-128"/>
                  <a:ea typeface="ＭＳ Ｐゴシック" pitchFamily="50" charset="-128"/>
                  <a:cs typeface="ＭＳ Ｐゴシック" pitchFamily="50" charset="-128"/>
                </a:rPr>
                <a:t>時期  　</a:t>
              </a:r>
              <a:endParaRPr kumimoji="1" 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grpSp>
      <p:grpSp>
        <p:nvGrpSpPr>
          <p:cNvPr id="9" name="グループ化 718"/>
          <p:cNvGrpSpPr/>
          <p:nvPr/>
        </p:nvGrpSpPr>
        <p:grpSpPr>
          <a:xfrm>
            <a:off x="2053148" y="9147850"/>
            <a:ext cx="1628775" cy="152400"/>
            <a:chOff x="1900238" y="8750300"/>
            <a:chExt cx="1628775" cy="152400"/>
          </a:xfrm>
        </p:grpSpPr>
        <p:sp>
          <p:nvSpPr>
            <p:cNvPr id="2354" name="Freeform 306"/>
            <p:cNvSpPr>
              <a:spLocks/>
            </p:cNvSpPr>
            <p:nvPr/>
          </p:nvSpPr>
          <p:spPr bwMode="auto">
            <a:xfrm>
              <a:off x="2522538" y="8750300"/>
              <a:ext cx="1006475" cy="152400"/>
            </a:xfrm>
            <a:custGeom>
              <a:avLst/>
              <a:gdLst/>
              <a:ahLst/>
              <a:cxnLst>
                <a:cxn ang="0">
                  <a:pos x="612" y="0"/>
                </a:cxn>
                <a:cxn ang="0">
                  <a:pos x="0" y="0"/>
                </a:cxn>
                <a:cxn ang="0">
                  <a:pos x="0" y="96"/>
                </a:cxn>
                <a:cxn ang="0">
                  <a:pos x="612" y="96"/>
                </a:cxn>
                <a:cxn ang="0">
                  <a:pos x="612" y="96"/>
                </a:cxn>
                <a:cxn ang="0">
                  <a:pos x="620" y="94"/>
                </a:cxn>
                <a:cxn ang="0">
                  <a:pos x="628" y="90"/>
                </a:cxn>
                <a:cxn ang="0">
                  <a:pos x="632" y="82"/>
                </a:cxn>
                <a:cxn ang="0">
                  <a:pos x="634" y="74"/>
                </a:cxn>
                <a:cxn ang="0">
                  <a:pos x="634" y="22"/>
                </a:cxn>
                <a:cxn ang="0">
                  <a:pos x="634" y="22"/>
                </a:cxn>
                <a:cxn ang="0">
                  <a:pos x="632" y="12"/>
                </a:cxn>
                <a:cxn ang="0">
                  <a:pos x="628" y="6"/>
                </a:cxn>
                <a:cxn ang="0">
                  <a:pos x="620" y="2"/>
                </a:cxn>
                <a:cxn ang="0">
                  <a:pos x="612" y="0"/>
                </a:cxn>
                <a:cxn ang="0">
                  <a:pos x="612" y="0"/>
                </a:cxn>
              </a:cxnLst>
              <a:rect l="0" t="0" r="r" b="b"/>
              <a:pathLst>
                <a:path w="634" h="96">
                  <a:moveTo>
                    <a:pt x="612" y="0"/>
                  </a:moveTo>
                  <a:lnTo>
                    <a:pt x="0" y="0"/>
                  </a:lnTo>
                  <a:lnTo>
                    <a:pt x="0" y="96"/>
                  </a:lnTo>
                  <a:lnTo>
                    <a:pt x="612" y="96"/>
                  </a:lnTo>
                  <a:lnTo>
                    <a:pt x="612" y="96"/>
                  </a:lnTo>
                  <a:lnTo>
                    <a:pt x="620" y="94"/>
                  </a:lnTo>
                  <a:lnTo>
                    <a:pt x="628" y="90"/>
                  </a:lnTo>
                  <a:lnTo>
                    <a:pt x="632" y="82"/>
                  </a:lnTo>
                  <a:lnTo>
                    <a:pt x="634" y="74"/>
                  </a:lnTo>
                  <a:lnTo>
                    <a:pt x="634" y="22"/>
                  </a:lnTo>
                  <a:lnTo>
                    <a:pt x="634" y="22"/>
                  </a:lnTo>
                  <a:lnTo>
                    <a:pt x="632" y="12"/>
                  </a:lnTo>
                  <a:lnTo>
                    <a:pt x="628" y="6"/>
                  </a:lnTo>
                  <a:lnTo>
                    <a:pt x="620" y="2"/>
                  </a:lnTo>
                  <a:lnTo>
                    <a:pt x="612" y="0"/>
                  </a:lnTo>
                  <a:lnTo>
                    <a:pt x="612" y="0"/>
                  </a:lnTo>
                  <a:close/>
                </a:path>
              </a:pathLst>
            </a:custGeom>
            <a:solidFill>
              <a:srgbClr val="C9CACA"/>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355" name="Freeform 307"/>
            <p:cNvSpPr>
              <a:spLocks/>
            </p:cNvSpPr>
            <p:nvPr/>
          </p:nvSpPr>
          <p:spPr bwMode="auto">
            <a:xfrm>
              <a:off x="1900238" y="8750300"/>
              <a:ext cx="622300" cy="152400"/>
            </a:xfrm>
            <a:custGeom>
              <a:avLst/>
              <a:gdLst/>
              <a:ahLst/>
              <a:cxnLst>
                <a:cxn ang="0">
                  <a:pos x="22" y="0"/>
                </a:cxn>
                <a:cxn ang="0">
                  <a:pos x="22" y="0"/>
                </a:cxn>
                <a:cxn ang="0">
                  <a:pos x="14" y="2"/>
                </a:cxn>
                <a:cxn ang="0">
                  <a:pos x="6" y="6"/>
                </a:cxn>
                <a:cxn ang="0">
                  <a:pos x="2" y="12"/>
                </a:cxn>
                <a:cxn ang="0">
                  <a:pos x="0" y="22"/>
                </a:cxn>
                <a:cxn ang="0">
                  <a:pos x="0" y="74"/>
                </a:cxn>
                <a:cxn ang="0">
                  <a:pos x="0" y="74"/>
                </a:cxn>
                <a:cxn ang="0">
                  <a:pos x="2" y="82"/>
                </a:cxn>
                <a:cxn ang="0">
                  <a:pos x="6" y="90"/>
                </a:cxn>
                <a:cxn ang="0">
                  <a:pos x="14" y="94"/>
                </a:cxn>
                <a:cxn ang="0">
                  <a:pos x="22" y="96"/>
                </a:cxn>
                <a:cxn ang="0">
                  <a:pos x="392" y="96"/>
                </a:cxn>
                <a:cxn ang="0">
                  <a:pos x="392" y="0"/>
                </a:cxn>
                <a:cxn ang="0">
                  <a:pos x="22" y="0"/>
                </a:cxn>
              </a:cxnLst>
              <a:rect l="0" t="0" r="r" b="b"/>
              <a:pathLst>
                <a:path w="392" h="96">
                  <a:moveTo>
                    <a:pt x="22" y="0"/>
                  </a:moveTo>
                  <a:lnTo>
                    <a:pt x="22" y="0"/>
                  </a:lnTo>
                  <a:lnTo>
                    <a:pt x="14" y="2"/>
                  </a:lnTo>
                  <a:lnTo>
                    <a:pt x="6" y="6"/>
                  </a:lnTo>
                  <a:lnTo>
                    <a:pt x="2" y="12"/>
                  </a:lnTo>
                  <a:lnTo>
                    <a:pt x="0" y="22"/>
                  </a:lnTo>
                  <a:lnTo>
                    <a:pt x="0" y="74"/>
                  </a:lnTo>
                  <a:lnTo>
                    <a:pt x="0" y="74"/>
                  </a:lnTo>
                  <a:lnTo>
                    <a:pt x="2" y="82"/>
                  </a:lnTo>
                  <a:lnTo>
                    <a:pt x="6" y="90"/>
                  </a:lnTo>
                  <a:lnTo>
                    <a:pt x="14" y="94"/>
                  </a:lnTo>
                  <a:lnTo>
                    <a:pt x="22" y="96"/>
                  </a:lnTo>
                  <a:lnTo>
                    <a:pt x="392" y="96"/>
                  </a:lnTo>
                  <a:lnTo>
                    <a:pt x="392" y="0"/>
                  </a:lnTo>
                  <a:lnTo>
                    <a:pt x="2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03" name="Rectangle 7"/>
            <p:cNvSpPr>
              <a:spLocks noChangeArrowheads="1"/>
            </p:cNvSpPr>
            <p:nvPr/>
          </p:nvSpPr>
          <p:spPr bwMode="auto">
            <a:xfrm>
              <a:off x="1938338" y="8766180"/>
              <a:ext cx="550480" cy="12311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ja-JP" altLang="en-US" sz="800" dirty="0">
                  <a:solidFill>
                    <a:srgbClr val="000000"/>
                  </a:solidFill>
                  <a:latin typeface="ＭＳ Ｐゴシック" pitchFamily="50" charset="-128"/>
                  <a:ea typeface="ＭＳ Ｐゴシック" pitchFamily="50" charset="-128"/>
                  <a:cs typeface="ＭＳ Ｐゴシック" pitchFamily="50" charset="-128"/>
                </a:rPr>
                <a:t>入学</a:t>
              </a:r>
              <a:r>
                <a:rPr kumimoji="1" lang="ja-JP" sz="800" b="0" i="0" u="none" strike="noStrike" cap="none" normalizeH="0" baseline="0" dirty="0">
                  <a:ln>
                    <a:noFill/>
                  </a:ln>
                  <a:solidFill>
                    <a:srgbClr val="000000"/>
                  </a:solidFill>
                  <a:effectLst/>
                  <a:latin typeface="ＭＳ Ｐゴシック" pitchFamily="50" charset="-128"/>
                  <a:ea typeface="ＭＳ Ｐゴシック" pitchFamily="50" charset="-128"/>
                  <a:cs typeface="ＭＳ Ｐゴシック" pitchFamily="50" charset="-128"/>
                </a:rPr>
                <a:t>時期  　</a:t>
              </a:r>
              <a:endParaRPr kumimoji="1" 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704" name="Rectangle 9"/>
            <p:cNvSpPr>
              <a:spLocks noChangeArrowheads="1"/>
            </p:cNvSpPr>
            <p:nvPr/>
          </p:nvSpPr>
          <p:spPr bwMode="auto">
            <a:xfrm>
              <a:off x="2553285" y="8766180"/>
              <a:ext cx="378309"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lvl="0" defTabSz="914400" fontAlgn="base">
                <a:spcBef>
                  <a:spcPct val="0"/>
                </a:spcBef>
                <a:spcAft>
                  <a:spcPct val="0"/>
                </a:spcAft>
              </a:pPr>
              <a:r>
                <a:rPr lang="en-US" altLang="ja-JP" sz="800"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10</a:t>
              </a:r>
              <a:r>
                <a:rPr lang="ja-JP" altLang="en-US" sz="800"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月</a:t>
              </a:r>
              <a:r>
                <a:rPr lang="en-US" altLang="ja-JP" sz="800"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1</a:t>
              </a:r>
              <a:r>
                <a:rPr lang="ja-JP" altLang="en-US" sz="800"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日</a:t>
              </a:r>
              <a:endParaRPr kumimoji="1" lang="ja-JP" sz="1800" b="0" i="0" u="none" strike="noStrike" cap="none" normalizeH="0" baseline="0" dirty="0">
                <a:ln>
                  <a:noFill/>
                </a:ln>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p:txBody>
        </p:sp>
      </p:grpSp>
      <p:sp>
        <p:nvSpPr>
          <p:cNvPr id="706" name="Rectangle 14"/>
          <p:cNvSpPr>
            <a:spLocks noChangeArrowheads="1"/>
          </p:cNvSpPr>
          <p:nvPr/>
        </p:nvSpPr>
        <p:spPr bwMode="auto">
          <a:xfrm>
            <a:off x="2060842" y="9769373"/>
            <a:ext cx="1702359" cy="4154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defTabSz="914400" fontAlgn="base">
              <a:lnSpc>
                <a:spcPct val="150000"/>
              </a:lnSpc>
              <a:spcBef>
                <a:spcPct val="0"/>
              </a:spcBef>
              <a:spcAft>
                <a:spcPct val="0"/>
              </a:spcAft>
            </a:pPr>
            <a:r>
              <a:rPr kumimoji="1" lang="ja-JP" altLang="en-US" sz="6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rPr>
              <a:t>あの自動車メーカーのベンツの創設者、ベンツの出身大学でもあるカールスルーエ工科大学の、自動車専門学校です。</a:t>
            </a:r>
            <a:endParaRPr kumimoji="1" lang="ja-JP" sz="6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709" name="Rectangle 14"/>
          <p:cNvSpPr>
            <a:spLocks noChangeArrowheads="1"/>
          </p:cNvSpPr>
          <p:nvPr/>
        </p:nvSpPr>
        <p:spPr bwMode="auto">
          <a:xfrm>
            <a:off x="5532488" y="9663274"/>
            <a:ext cx="1702359" cy="5539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defTabSz="914400" fontAlgn="base">
              <a:lnSpc>
                <a:spcPct val="150000"/>
              </a:lnSpc>
              <a:spcBef>
                <a:spcPct val="0"/>
              </a:spcBef>
              <a:spcAft>
                <a:spcPct val="0"/>
              </a:spcAft>
            </a:pPr>
            <a:r>
              <a:rPr lang="ja-JP" altLang="en-US" sz="600" dirty="0">
                <a:latin typeface="Arial" pitchFamily="34" charset="0"/>
                <a:ea typeface="ＭＳ Ｐゴシック" pitchFamily="50" charset="-128"/>
                <a:cs typeface="ＭＳ Ｐゴシック" pitchFamily="50" charset="-128"/>
              </a:rPr>
              <a:t>デュッセルドルフ、ハンブルグ、ミュンヘン、ベルリンに校舎があります。在学中はインターンや留学の機会もあるので、近隣のフランスやイタリアへ留学することも可能です。</a:t>
            </a:r>
            <a:endParaRPr kumimoji="1" lang="ja-JP" sz="6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grpSp>
        <p:nvGrpSpPr>
          <p:cNvPr id="10" name="グループ化 717"/>
          <p:cNvGrpSpPr/>
          <p:nvPr/>
        </p:nvGrpSpPr>
        <p:grpSpPr>
          <a:xfrm>
            <a:off x="5500459" y="9022323"/>
            <a:ext cx="1628775" cy="152400"/>
            <a:chOff x="5386388" y="8750300"/>
            <a:chExt cx="1628775" cy="152400"/>
          </a:xfrm>
        </p:grpSpPr>
        <p:sp>
          <p:nvSpPr>
            <p:cNvPr id="2408" name="Freeform 360"/>
            <p:cNvSpPr>
              <a:spLocks/>
            </p:cNvSpPr>
            <p:nvPr/>
          </p:nvSpPr>
          <p:spPr bwMode="auto">
            <a:xfrm>
              <a:off x="6008688" y="8750300"/>
              <a:ext cx="1006475" cy="152400"/>
            </a:xfrm>
            <a:custGeom>
              <a:avLst/>
              <a:gdLst/>
              <a:ahLst/>
              <a:cxnLst>
                <a:cxn ang="0">
                  <a:pos x="612" y="0"/>
                </a:cxn>
                <a:cxn ang="0">
                  <a:pos x="0" y="0"/>
                </a:cxn>
                <a:cxn ang="0">
                  <a:pos x="0" y="96"/>
                </a:cxn>
                <a:cxn ang="0">
                  <a:pos x="612" y="96"/>
                </a:cxn>
                <a:cxn ang="0">
                  <a:pos x="612" y="96"/>
                </a:cxn>
                <a:cxn ang="0">
                  <a:pos x="620" y="94"/>
                </a:cxn>
                <a:cxn ang="0">
                  <a:pos x="628" y="90"/>
                </a:cxn>
                <a:cxn ang="0">
                  <a:pos x="632" y="82"/>
                </a:cxn>
                <a:cxn ang="0">
                  <a:pos x="634" y="74"/>
                </a:cxn>
                <a:cxn ang="0">
                  <a:pos x="634" y="22"/>
                </a:cxn>
                <a:cxn ang="0">
                  <a:pos x="634" y="22"/>
                </a:cxn>
                <a:cxn ang="0">
                  <a:pos x="632" y="12"/>
                </a:cxn>
                <a:cxn ang="0">
                  <a:pos x="628" y="6"/>
                </a:cxn>
                <a:cxn ang="0">
                  <a:pos x="620" y="2"/>
                </a:cxn>
                <a:cxn ang="0">
                  <a:pos x="612" y="0"/>
                </a:cxn>
                <a:cxn ang="0">
                  <a:pos x="612" y="0"/>
                </a:cxn>
              </a:cxnLst>
              <a:rect l="0" t="0" r="r" b="b"/>
              <a:pathLst>
                <a:path w="634" h="96">
                  <a:moveTo>
                    <a:pt x="612" y="0"/>
                  </a:moveTo>
                  <a:lnTo>
                    <a:pt x="0" y="0"/>
                  </a:lnTo>
                  <a:lnTo>
                    <a:pt x="0" y="96"/>
                  </a:lnTo>
                  <a:lnTo>
                    <a:pt x="612" y="96"/>
                  </a:lnTo>
                  <a:lnTo>
                    <a:pt x="612" y="96"/>
                  </a:lnTo>
                  <a:lnTo>
                    <a:pt x="620" y="94"/>
                  </a:lnTo>
                  <a:lnTo>
                    <a:pt x="628" y="90"/>
                  </a:lnTo>
                  <a:lnTo>
                    <a:pt x="632" y="82"/>
                  </a:lnTo>
                  <a:lnTo>
                    <a:pt x="634" y="74"/>
                  </a:lnTo>
                  <a:lnTo>
                    <a:pt x="634" y="22"/>
                  </a:lnTo>
                  <a:lnTo>
                    <a:pt x="634" y="22"/>
                  </a:lnTo>
                  <a:lnTo>
                    <a:pt x="632" y="12"/>
                  </a:lnTo>
                  <a:lnTo>
                    <a:pt x="628" y="6"/>
                  </a:lnTo>
                  <a:lnTo>
                    <a:pt x="620" y="2"/>
                  </a:lnTo>
                  <a:lnTo>
                    <a:pt x="612" y="0"/>
                  </a:lnTo>
                  <a:lnTo>
                    <a:pt x="612" y="0"/>
                  </a:lnTo>
                  <a:close/>
                </a:path>
              </a:pathLst>
            </a:custGeom>
            <a:solidFill>
              <a:srgbClr val="C9CACA"/>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409" name="Freeform 361"/>
            <p:cNvSpPr>
              <a:spLocks/>
            </p:cNvSpPr>
            <p:nvPr/>
          </p:nvSpPr>
          <p:spPr bwMode="auto">
            <a:xfrm>
              <a:off x="5386388" y="8750300"/>
              <a:ext cx="622300" cy="152400"/>
            </a:xfrm>
            <a:custGeom>
              <a:avLst/>
              <a:gdLst/>
              <a:ahLst/>
              <a:cxnLst>
                <a:cxn ang="0">
                  <a:pos x="22" y="0"/>
                </a:cxn>
                <a:cxn ang="0">
                  <a:pos x="22" y="0"/>
                </a:cxn>
                <a:cxn ang="0">
                  <a:pos x="14" y="2"/>
                </a:cxn>
                <a:cxn ang="0">
                  <a:pos x="6" y="6"/>
                </a:cxn>
                <a:cxn ang="0">
                  <a:pos x="2" y="12"/>
                </a:cxn>
                <a:cxn ang="0">
                  <a:pos x="0" y="22"/>
                </a:cxn>
                <a:cxn ang="0">
                  <a:pos x="0" y="74"/>
                </a:cxn>
                <a:cxn ang="0">
                  <a:pos x="0" y="74"/>
                </a:cxn>
                <a:cxn ang="0">
                  <a:pos x="2" y="82"/>
                </a:cxn>
                <a:cxn ang="0">
                  <a:pos x="6" y="90"/>
                </a:cxn>
                <a:cxn ang="0">
                  <a:pos x="14" y="94"/>
                </a:cxn>
                <a:cxn ang="0">
                  <a:pos x="22" y="96"/>
                </a:cxn>
                <a:cxn ang="0">
                  <a:pos x="392" y="96"/>
                </a:cxn>
                <a:cxn ang="0">
                  <a:pos x="392" y="0"/>
                </a:cxn>
                <a:cxn ang="0">
                  <a:pos x="22" y="0"/>
                </a:cxn>
              </a:cxnLst>
              <a:rect l="0" t="0" r="r" b="b"/>
              <a:pathLst>
                <a:path w="392" h="96">
                  <a:moveTo>
                    <a:pt x="22" y="0"/>
                  </a:moveTo>
                  <a:lnTo>
                    <a:pt x="22" y="0"/>
                  </a:lnTo>
                  <a:lnTo>
                    <a:pt x="14" y="2"/>
                  </a:lnTo>
                  <a:lnTo>
                    <a:pt x="6" y="6"/>
                  </a:lnTo>
                  <a:lnTo>
                    <a:pt x="2" y="12"/>
                  </a:lnTo>
                  <a:lnTo>
                    <a:pt x="0" y="22"/>
                  </a:lnTo>
                  <a:lnTo>
                    <a:pt x="0" y="74"/>
                  </a:lnTo>
                  <a:lnTo>
                    <a:pt x="0" y="74"/>
                  </a:lnTo>
                  <a:lnTo>
                    <a:pt x="2" y="82"/>
                  </a:lnTo>
                  <a:lnTo>
                    <a:pt x="6" y="90"/>
                  </a:lnTo>
                  <a:lnTo>
                    <a:pt x="14" y="94"/>
                  </a:lnTo>
                  <a:lnTo>
                    <a:pt x="22" y="96"/>
                  </a:lnTo>
                  <a:lnTo>
                    <a:pt x="392" y="96"/>
                  </a:lnTo>
                  <a:lnTo>
                    <a:pt x="392" y="0"/>
                  </a:lnTo>
                  <a:lnTo>
                    <a:pt x="2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07" name="Rectangle 9"/>
            <p:cNvSpPr>
              <a:spLocks noChangeArrowheads="1"/>
            </p:cNvSpPr>
            <p:nvPr/>
          </p:nvSpPr>
          <p:spPr bwMode="auto">
            <a:xfrm>
              <a:off x="6032130" y="8766180"/>
              <a:ext cx="153888"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lvl="0" defTabSz="914400" fontAlgn="base">
                <a:spcBef>
                  <a:spcPct val="0"/>
                </a:spcBef>
                <a:spcAft>
                  <a:spcPct val="0"/>
                </a:spcAft>
              </a:pPr>
              <a:r>
                <a:rPr lang="en-US" altLang="ja-JP" sz="800" dirty="0">
                  <a:solidFill>
                    <a:srgbClr val="000000"/>
                  </a:solidFill>
                  <a:latin typeface="ＭＳ Ｐゴシック" pitchFamily="50" charset="-128"/>
                  <a:ea typeface="ＭＳ Ｐゴシック" pitchFamily="50" charset="-128"/>
                  <a:cs typeface="ＭＳ Ｐゴシック" pitchFamily="50" charset="-128"/>
                </a:rPr>
                <a:t>9</a:t>
              </a:r>
              <a:r>
                <a:rPr kumimoji="1" lang="ja-JP" sz="800" b="0" i="0" u="none" strike="noStrike" cap="none" normalizeH="0" baseline="0" dirty="0">
                  <a:ln>
                    <a:noFill/>
                  </a:ln>
                  <a:solidFill>
                    <a:srgbClr val="000000"/>
                  </a:solidFill>
                  <a:effectLst/>
                  <a:latin typeface="ＭＳ Ｐゴシック" pitchFamily="50" charset="-128"/>
                  <a:ea typeface="ＭＳ Ｐゴシック" pitchFamily="50" charset="-128"/>
                  <a:cs typeface="ＭＳ Ｐゴシック" pitchFamily="50" charset="-128"/>
                </a:rPr>
                <a:t>月</a:t>
              </a:r>
              <a:endParaRPr kumimoji="1" 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710" name="Rectangle 7"/>
            <p:cNvSpPr>
              <a:spLocks noChangeArrowheads="1"/>
            </p:cNvSpPr>
            <p:nvPr/>
          </p:nvSpPr>
          <p:spPr bwMode="auto">
            <a:xfrm>
              <a:off x="5430934" y="8766180"/>
              <a:ext cx="550480" cy="12311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ja-JP" altLang="en-US" sz="800" dirty="0">
                  <a:solidFill>
                    <a:srgbClr val="000000"/>
                  </a:solidFill>
                  <a:latin typeface="ＭＳ Ｐゴシック" pitchFamily="50" charset="-128"/>
                  <a:ea typeface="ＭＳ Ｐゴシック" pitchFamily="50" charset="-128"/>
                  <a:cs typeface="ＭＳ Ｐゴシック" pitchFamily="50" charset="-128"/>
                </a:rPr>
                <a:t>入学</a:t>
              </a:r>
              <a:r>
                <a:rPr kumimoji="1" lang="ja-JP" sz="800" b="0" i="0" u="none" strike="noStrike" cap="none" normalizeH="0" baseline="0" dirty="0">
                  <a:ln>
                    <a:noFill/>
                  </a:ln>
                  <a:solidFill>
                    <a:srgbClr val="000000"/>
                  </a:solidFill>
                  <a:effectLst/>
                  <a:latin typeface="ＭＳ Ｐゴシック" pitchFamily="50" charset="-128"/>
                  <a:ea typeface="ＭＳ Ｐゴシック" pitchFamily="50" charset="-128"/>
                  <a:cs typeface="ＭＳ Ｐゴシック" pitchFamily="50" charset="-128"/>
                </a:rPr>
                <a:t>時期  　</a:t>
              </a:r>
              <a:endParaRPr kumimoji="1" 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grpSp>
      <p:grpSp>
        <p:nvGrpSpPr>
          <p:cNvPr id="106" name="グループ化 710"/>
          <p:cNvGrpSpPr/>
          <p:nvPr/>
        </p:nvGrpSpPr>
        <p:grpSpPr>
          <a:xfrm>
            <a:off x="2004364" y="2809511"/>
            <a:ext cx="1628775" cy="152400"/>
            <a:chOff x="1900238" y="2435225"/>
            <a:chExt cx="1628775" cy="152400"/>
          </a:xfrm>
        </p:grpSpPr>
        <p:sp>
          <p:nvSpPr>
            <p:cNvPr id="107" name="Freeform 5"/>
            <p:cNvSpPr>
              <a:spLocks/>
            </p:cNvSpPr>
            <p:nvPr/>
          </p:nvSpPr>
          <p:spPr bwMode="auto">
            <a:xfrm>
              <a:off x="2522538" y="2435225"/>
              <a:ext cx="1006475" cy="152400"/>
            </a:xfrm>
            <a:custGeom>
              <a:avLst/>
              <a:gdLst/>
              <a:ahLst/>
              <a:cxnLst>
                <a:cxn ang="0">
                  <a:pos x="612" y="0"/>
                </a:cxn>
                <a:cxn ang="0">
                  <a:pos x="0" y="0"/>
                </a:cxn>
                <a:cxn ang="0">
                  <a:pos x="0" y="96"/>
                </a:cxn>
                <a:cxn ang="0">
                  <a:pos x="612" y="96"/>
                </a:cxn>
                <a:cxn ang="0">
                  <a:pos x="612" y="96"/>
                </a:cxn>
                <a:cxn ang="0">
                  <a:pos x="620" y="94"/>
                </a:cxn>
                <a:cxn ang="0">
                  <a:pos x="628" y="90"/>
                </a:cxn>
                <a:cxn ang="0">
                  <a:pos x="632" y="84"/>
                </a:cxn>
                <a:cxn ang="0">
                  <a:pos x="634" y="74"/>
                </a:cxn>
                <a:cxn ang="0">
                  <a:pos x="634" y="22"/>
                </a:cxn>
                <a:cxn ang="0">
                  <a:pos x="634" y="22"/>
                </a:cxn>
                <a:cxn ang="0">
                  <a:pos x="632" y="14"/>
                </a:cxn>
                <a:cxn ang="0">
                  <a:pos x="628" y="6"/>
                </a:cxn>
                <a:cxn ang="0">
                  <a:pos x="620" y="2"/>
                </a:cxn>
                <a:cxn ang="0">
                  <a:pos x="612" y="0"/>
                </a:cxn>
                <a:cxn ang="0">
                  <a:pos x="612" y="0"/>
                </a:cxn>
              </a:cxnLst>
              <a:rect l="0" t="0" r="r" b="b"/>
              <a:pathLst>
                <a:path w="634" h="96">
                  <a:moveTo>
                    <a:pt x="612" y="0"/>
                  </a:moveTo>
                  <a:lnTo>
                    <a:pt x="0" y="0"/>
                  </a:lnTo>
                  <a:lnTo>
                    <a:pt x="0" y="96"/>
                  </a:lnTo>
                  <a:lnTo>
                    <a:pt x="612" y="96"/>
                  </a:lnTo>
                  <a:lnTo>
                    <a:pt x="612" y="96"/>
                  </a:lnTo>
                  <a:lnTo>
                    <a:pt x="620" y="94"/>
                  </a:lnTo>
                  <a:lnTo>
                    <a:pt x="628" y="90"/>
                  </a:lnTo>
                  <a:lnTo>
                    <a:pt x="632" y="84"/>
                  </a:lnTo>
                  <a:lnTo>
                    <a:pt x="634" y="74"/>
                  </a:lnTo>
                  <a:lnTo>
                    <a:pt x="634" y="22"/>
                  </a:lnTo>
                  <a:lnTo>
                    <a:pt x="634" y="22"/>
                  </a:lnTo>
                  <a:lnTo>
                    <a:pt x="632" y="14"/>
                  </a:lnTo>
                  <a:lnTo>
                    <a:pt x="628" y="6"/>
                  </a:lnTo>
                  <a:lnTo>
                    <a:pt x="620" y="2"/>
                  </a:lnTo>
                  <a:lnTo>
                    <a:pt x="612" y="0"/>
                  </a:lnTo>
                  <a:lnTo>
                    <a:pt x="612" y="0"/>
                  </a:lnTo>
                  <a:close/>
                </a:path>
              </a:pathLst>
            </a:custGeom>
            <a:solidFill>
              <a:srgbClr val="F7C8CE"/>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8" name="Freeform 6"/>
            <p:cNvSpPr>
              <a:spLocks/>
            </p:cNvSpPr>
            <p:nvPr/>
          </p:nvSpPr>
          <p:spPr bwMode="auto">
            <a:xfrm>
              <a:off x="1900238" y="2435225"/>
              <a:ext cx="622300" cy="152400"/>
            </a:xfrm>
            <a:custGeom>
              <a:avLst/>
              <a:gdLst/>
              <a:ahLst/>
              <a:cxnLst>
                <a:cxn ang="0">
                  <a:pos x="22" y="0"/>
                </a:cxn>
                <a:cxn ang="0">
                  <a:pos x="22" y="0"/>
                </a:cxn>
                <a:cxn ang="0">
                  <a:pos x="14" y="2"/>
                </a:cxn>
                <a:cxn ang="0">
                  <a:pos x="6" y="6"/>
                </a:cxn>
                <a:cxn ang="0">
                  <a:pos x="2" y="14"/>
                </a:cxn>
                <a:cxn ang="0">
                  <a:pos x="0" y="22"/>
                </a:cxn>
                <a:cxn ang="0">
                  <a:pos x="0" y="74"/>
                </a:cxn>
                <a:cxn ang="0">
                  <a:pos x="0" y="74"/>
                </a:cxn>
                <a:cxn ang="0">
                  <a:pos x="2" y="84"/>
                </a:cxn>
                <a:cxn ang="0">
                  <a:pos x="6" y="90"/>
                </a:cxn>
                <a:cxn ang="0">
                  <a:pos x="14" y="94"/>
                </a:cxn>
                <a:cxn ang="0">
                  <a:pos x="22" y="96"/>
                </a:cxn>
                <a:cxn ang="0">
                  <a:pos x="392" y="96"/>
                </a:cxn>
                <a:cxn ang="0">
                  <a:pos x="392" y="0"/>
                </a:cxn>
                <a:cxn ang="0">
                  <a:pos x="22" y="0"/>
                </a:cxn>
              </a:cxnLst>
              <a:rect l="0" t="0" r="r" b="b"/>
              <a:pathLst>
                <a:path w="392" h="96">
                  <a:moveTo>
                    <a:pt x="22" y="0"/>
                  </a:moveTo>
                  <a:lnTo>
                    <a:pt x="22" y="0"/>
                  </a:lnTo>
                  <a:lnTo>
                    <a:pt x="14" y="2"/>
                  </a:lnTo>
                  <a:lnTo>
                    <a:pt x="6" y="6"/>
                  </a:lnTo>
                  <a:lnTo>
                    <a:pt x="2" y="14"/>
                  </a:lnTo>
                  <a:lnTo>
                    <a:pt x="0" y="22"/>
                  </a:lnTo>
                  <a:lnTo>
                    <a:pt x="0" y="74"/>
                  </a:lnTo>
                  <a:lnTo>
                    <a:pt x="0" y="74"/>
                  </a:lnTo>
                  <a:lnTo>
                    <a:pt x="2" y="84"/>
                  </a:lnTo>
                  <a:lnTo>
                    <a:pt x="6" y="90"/>
                  </a:lnTo>
                  <a:lnTo>
                    <a:pt x="14" y="94"/>
                  </a:lnTo>
                  <a:lnTo>
                    <a:pt x="22" y="96"/>
                  </a:lnTo>
                  <a:lnTo>
                    <a:pt x="392" y="96"/>
                  </a:lnTo>
                  <a:lnTo>
                    <a:pt x="392" y="0"/>
                  </a:lnTo>
                  <a:lnTo>
                    <a:pt x="2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9" name="Rectangle 7"/>
            <p:cNvSpPr>
              <a:spLocks noChangeArrowheads="1"/>
            </p:cNvSpPr>
            <p:nvPr/>
          </p:nvSpPr>
          <p:spPr bwMode="auto">
            <a:xfrm>
              <a:off x="1938338" y="2446875"/>
              <a:ext cx="550480" cy="12311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ja-JP" altLang="en-US" sz="800" dirty="0">
                  <a:solidFill>
                    <a:srgbClr val="000000"/>
                  </a:solidFill>
                  <a:latin typeface="ＭＳ Ｐゴシック" pitchFamily="50" charset="-128"/>
                  <a:ea typeface="ＭＳ Ｐゴシック" pitchFamily="50" charset="-128"/>
                  <a:cs typeface="ＭＳ Ｐゴシック" pitchFamily="50" charset="-128"/>
                </a:rPr>
                <a:t>入学</a:t>
              </a:r>
              <a:r>
                <a:rPr kumimoji="1" lang="ja-JP" sz="800" b="0" i="0" u="none" strike="noStrike" cap="none" normalizeH="0" baseline="0" dirty="0">
                  <a:ln>
                    <a:noFill/>
                  </a:ln>
                  <a:solidFill>
                    <a:srgbClr val="000000"/>
                  </a:solidFill>
                  <a:effectLst/>
                  <a:latin typeface="ＭＳ Ｐゴシック" pitchFamily="50" charset="-128"/>
                  <a:ea typeface="ＭＳ Ｐゴシック" pitchFamily="50" charset="-128"/>
                  <a:cs typeface="ＭＳ Ｐゴシック" pitchFamily="50" charset="-128"/>
                </a:rPr>
                <a:t>時期  　</a:t>
              </a:r>
              <a:endParaRPr kumimoji="1" 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0" name="Rectangle 9"/>
            <p:cNvSpPr>
              <a:spLocks noChangeArrowheads="1"/>
            </p:cNvSpPr>
            <p:nvPr/>
          </p:nvSpPr>
          <p:spPr bwMode="auto">
            <a:xfrm>
              <a:off x="2553285" y="2446875"/>
              <a:ext cx="378309"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lvl="0" defTabSz="914400" fontAlgn="base">
                <a:spcBef>
                  <a:spcPct val="0"/>
                </a:spcBef>
                <a:spcAft>
                  <a:spcPct val="0"/>
                </a:spcAft>
              </a:pPr>
              <a:r>
                <a:rPr lang="en-US" altLang="ja-JP" sz="800"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10</a:t>
              </a:r>
              <a:r>
                <a:rPr kumimoji="1" lang="ja-JP" sz="800" b="0" i="0" u="none" strike="noStrike" cap="none" normalizeH="0" baseline="0" dirty="0">
                  <a:ln>
                    <a:noFill/>
                  </a:ln>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月</a:t>
              </a:r>
              <a:r>
                <a:rPr kumimoji="1" lang="en-US" altLang="ja-JP" sz="800" b="0" i="0" u="none" strike="noStrike" cap="none" normalizeH="0" baseline="0" dirty="0">
                  <a:ln>
                    <a:noFill/>
                  </a:ln>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1</a:t>
              </a:r>
              <a:r>
                <a:rPr kumimoji="1" lang="ja-JP" altLang="en-US" sz="800" b="0" i="0" u="none" strike="noStrike" cap="none" normalizeH="0" baseline="0" dirty="0">
                  <a:ln>
                    <a:noFill/>
                  </a:ln>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日</a:t>
              </a:r>
              <a:endParaRPr kumimoji="1" lang="ja-JP" sz="1800" b="0" i="0" u="none" strike="noStrike" cap="none" normalizeH="0" baseline="0" dirty="0">
                <a:ln>
                  <a:noFill/>
                </a:ln>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p:txBody>
        </p:sp>
      </p:grpSp>
      <p:grpSp>
        <p:nvGrpSpPr>
          <p:cNvPr id="111" name="グループ化 710"/>
          <p:cNvGrpSpPr/>
          <p:nvPr/>
        </p:nvGrpSpPr>
        <p:grpSpPr>
          <a:xfrm>
            <a:off x="2010697" y="3151491"/>
            <a:ext cx="1622442" cy="152400"/>
            <a:chOff x="1900238" y="2435225"/>
            <a:chExt cx="1622442" cy="152400"/>
          </a:xfrm>
        </p:grpSpPr>
        <p:sp>
          <p:nvSpPr>
            <p:cNvPr id="112" name="Freeform 5"/>
            <p:cNvSpPr>
              <a:spLocks/>
            </p:cNvSpPr>
            <p:nvPr/>
          </p:nvSpPr>
          <p:spPr bwMode="auto">
            <a:xfrm>
              <a:off x="2522538" y="2435225"/>
              <a:ext cx="1000142" cy="152400"/>
            </a:xfrm>
            <a:custGeom>
              <a:avLst/>
              <a:gdLst/>
              <a:ahLst/>
              <a:cxnLst>
                <a:cxn ang="0">
                  <a:pos x="612" y="0"/>
                </a:cxn>
                <a:cxn ang="0">
                  <a:pos x="0" y="0"/>
                </a:cxn>
                <a:cxn ang="0">
                  <a:pos x="0" y="96"/>
                </a:cxn>
                <a:cxn ang="0">
                  <a:pos x="612" y="96"/>
                </a:cxn>
                <a:cxn ang="0">
                  <a:pos x="612" y="96"/>
                </a:cxn>
                <a:cxn ang="0">
                  <a:pos x="620" y="94"/>
                </a:cxn>
                <a:cxn ang="0">
                  <a:pos x="628" y="90"/>
                </a:cxn>
                <a:cxn ang="0">
                  <a:pos x="632" y="84"/>
                </a:cxn>
                <a:cxn ang="0">
                  <a:pos x="634" y="74"/>
                </a:cxn>
                <a:cxn ang="0">
                  <a:pos x="634" y="22"/>
                </a:cxn>
                <a:cxn ang="0">
                  <a:pos x="634" y="22"/>
                </a:cxn>
                <a:cxn ang="0">
                  <a:pos x="632" y="14"/>
                </a:cxn>
                <a:cxn ang="0">
                  <a:pos x="628" y="6"/>
                </a:cxn>
                <a:cxn ang="0">
                  <a:pos x="620" y="2"/>
                </a:cxn>
                <a:cxn ang="0">
                  <a:pos x="612" y="0"/>
                </a:cxn>
                <a:cxn ang="0">
                  <a:pos x="612" y="0"/>
                </a:cxn>
              </a:cxnLst>
              <a:rect l="0" t="0" r="r" b="b"/>
              <a:pathLst>
                <a:path w="634" h="96">
                  <a:moveTo>
                    <a:pt x="612" y="0"/>
                  </a:moveTo>
                  <a:lnTo>
                    <a:pt x="0" y="0"/>
                  </a:lnTo>
                  <a:lnTo>
                    <a:pt x="0" y="96"/>
                  </a:lnTo>
                  <a:lnTo>
                    <a:pt x="612" y="96"/>
                  </a:lnTo>
                  <a:lnTo>
                    <a:pt x="612" y="96"/>
                  </a:lnTo>
                  <a:lnTo>
                    <a:pt x="620" y="94"/>
                  </a:lnTo>
                  <a:lnTo>
                    <a:pt x="628" y="90"/>
                  </a:lnTo>
                  <a:lnTo>
                    <a:pt x="632" y="84"/>
                  </a:lnTo>
                  <a:lnTo>
                    <a:pt x="634" y="74"/>
                  </a:lnTo>
                  <a:lnTo>
                    <a:pt x="634" y="22"/>
                  </a:lnTo>
                  <a:lnTo>
                    <a:pt x="634" y="22"/>
                  </a:lnTo>
                  <a:lnTo>
                    <a:pt x="632" y="14"/>
                  </a:lnTo>
                  <a:lnTo>
                    <a:pt x="628" y="6"/>
                  </a:lnTo>
                  <a:lnTo>
                    <a:pt x="620" y="2"/>
                  </a:lnTo>
                  <a:lnTo>
                    <a:pt x="612" y="0"/>
                  </a:lnTo>
                  <a:lnTo>
                    <a:pt x="612" y="0"/>
                  </a:lnTo>
                  <a:close/>
                </a:path>
              </a:pathLst>
            </a:custGeom>
            <a:solidFill>
              <a:srgbClr val="F7C8CE"/>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3" name="Freeform 6"/>
            <p:cNvSpPr>
              <a:spLocks/>
            </p:cNvSpPr>
            <p:nvPr/>
          </p:nvSpPr>
          <p:spPr bwMode="auto">
            <a:xfrm>
              <a:off x="1900238" y="2435225"/>
              <a:ext cx="622300" cy="152400"/>
            </a:xfrm>
            <a:custGeom>
              <a:avLst/>
              <a:gdLst/>
              <a:ahLst/>
              <a:cxnLst>
                <a:cxn ang="0">
                  <a:pos x="22" y="0"/>
                </a:cxn>
                <a:cxn ang="0">
                  <a:pos x="22" y="0"/>
                </a:cxn>
                <a:cxn ang="0">
                  <a:pos x="14" y="2"/>
                </a:cxn>
                <a:cxn ang="0">
                  <a:pos x="6" y="6"/>
                </a:cxn>
                <a:cxn ang="0">
                  <a:pos x="2" y="14"/>
                </a:cxn>
                <a:cxn ang="0">
                  <a:pos x="0" y="22"/>
                </a:cxn>
                <a:cxn ang="0">
                  <a:pos x="0" y="74"/>
                </a:cxn>
                <a:cxn ang="0">
                  <a:pos x="0" y="74"/>
                </a:cxn>
                <a:cxn ang="0">
                  <a:pos x="2" y="84"/>
                </a:cxn>
                <a:cxn ang="0">
                  <a:pos x="6" y="90"/>
                </a:cxn>
                <a:cxn ang="0">
                  <a:pos x="14" y="94"/>
                </a:cxn>
                <a:cxn ang="0">
                  <a:pos x="22" y="96"/>
                </a:cxn>
                <a:cxn ang="0">
                  <a:pos x="392" y="96"/>
                </a:cxn>
                <a:cxn ang="0">
                  <a:pos x="392" y="0"/>
                </a:cxn>
                <a:cxn ang="0">
                  <a:pos x="22" y="0"/>
                </a:cxn>
              </a:cxnLst>
              <a:rect l="0" t="0" r="r" b="b"/>
              <a:pathLst>
                <a:path w="392" h="96">
                  <a:moveTo>
                    <a:pt x="22" y="0"/>
                  </a:moveTo>
                  <a:lnTo>
                    <a:pt x="22" y="0"/>
                  </a:lnTo>
                  <a:lnTo>
                    <a:pt x="14" y="2"/>
                  </a:lnTo>
                  <a:lnTo>
                    <a:pt x="6" y="6"/>
                  </a:lnTo>
                  <a:lnTo>
                    <a:pt x="2" y="14"/>
                  </a:lnTo>
                  <a:lnTo>
                    <a:pt x="0" y="22"/>
                  </a:lnTo>
                  <a:lnTo>
                    <a:pt x="0" y="74"/>
                  </a:lnTo>
                  <a:lnTo>
                    <a:pt x="0" y="74"/>
                  </a:lnTo>
                  <a:lnTo>
                    <a:pt x="2" y="84"/>
                  </a:lnTo>
                  <a:lnTo>
                    <a:pt x="6" y="90"/>
                  </a:lnTo>
                  <a:lnTo>
                    <a:pt x="14" y="94"/>
                  </a:lnTo>
                  <a:lnTo>
                    <a:pt x="22" y="96"/>
                  </a:lnTo>
                  <a:lnTo>
                    <a:pt x="392" y="96"/>
                  </a:lnTo>
                  <a:lnTo>
                    <a:pt x="392" y="0"/>
                  </a:lnTo>
                  <a:lnTo>
                    <a:pt x="2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4" name="Rectangle 7"/>
            <p:cNvSpPr>
              <a:spLocks noChangeArrowheads="1"/>
            </p:cNvSpPr>
            <p:nvPr/>
          </p:nvSpPr>
          <p:spPr bwMode="auto">
            <a:xfrm>
              <a:off x="1938338" y="2446875"/>
              <a:ext cx="550480" cy="12311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ja-JP" altLang="en-US" sz="800" dirty="0">
                  <a:solidFill>
                    <a:srgbClr val="000000"/>
                  </a:solidFill>
                  <a:latin typeface="ＭＳ Ｐゴシック" pitchFamily="50" charset="-128"/>
                  <a:ea typeface="ＭＳ Ｐゴシック" pitchFamily="50" charset="-128"/>
                  <a:cs typeface="ＭＳ Ｐゴシック" pitchFamily="50" charset="-128"/>
                </a:rPr>
                <a:t>専攻</a:t>
              </a:r>
              <a:r>
                <a:rPr kumimoji="1" lang="ja-JP" sz="800" b="0" i="0" u="none" strike="noStrike" cap="none" normalizeH="0" baseline="0" dirty="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5" name="Rectangle 9"/>
            <p:cNvSpPr>
              <a:spLocks noChangeArrowheads="1"/>
            </p:cNvSpPr>
            <p:nvPr/>
          </p:nvSpPr>
          <p:spPr bwMode="auto">
            <a:xfrm>
              <a:off x="2547353" y="2446875"/>
              <a:ext cx="956993"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lvl="0" defTabSz="914400" fontAlgn="base">
                <a:spcBef>
                  <a:spcPct val="0"/>
                </a:spcBef>
                <a:spcAft>
                  <a:spcPct val="0"/>
                </a:spcAft>
              </a:pPr>
              <a:r>
                <a:rPr lang="ja-JP" altLang="en-US" sz="700" dirty="0">
                  <a:solidFill>
                    <a:srgbClr val="000000"/>
                  </a:solidFill>
                  <a:latin typeface="ＭＳ Ｐゴシック" pitchFamily="50" charset="-128"/>
                  <a:ea typeface="ＭＳ Ｐゴシック" pitchFamily="50" charset="-128"/>
                  <a:cs typeface="ＭＳ Ｐゴシック" pitchFamily="50" charset="-128"/>
                </a:rPr>
                <a:t>マネジメント</a:t>
              </a:r>
              <a:r>
                <a:rPr lang="en-US" altLang="ja-JP" sz="700" dirty="0">
                  <a:solidFill>
                    <a:srgbClr val="000000"/>
                  </a:solidFill>
                  <a:latin typeface="ＭＳ Ｐゴシック" pitchFamily="50" charset="-128"/>
                  <a:ea typeface="ＭＳ Ｐゴシック" pitchFamily="50" charset="-128"/>
                  <a:cs typeface="ＭＳ Ｐゴシック" pitchFamily="50" charset="-128"/>
                </a:rPr>
                <a:t>&amp;</a:t>
              </a:r>
              <a:r>
                <a:rPr lang="ja-JP" altLang="en-US" sz="700" dirty="0">
                  <a:solidFill>
                    <a:srgbClr val="000000"/>
                  </a:solidFill>
                  <a:latin typeface="ＭＳ Ｐゴシック" pitchFamily="50" charset="-128"/>
                  <a:ea typeface="ＭＳ Ｐゴシック" pitchFamily="50" charset="-128"/>
                  <a:cs typeface="ＭＳ Ｐゴシック" pitchFamily="50" charset="-128"/>
                </a:rPr>
                <a:t>テクノロジー</a:t>
              </a:r>
              <a:endParaRPr lang="ja-JP" altLang="ja-JP" sz="700" dirty="0">
                <a:solidFill>
                  <a:srgbClr val="000000"/>
                </a:solidFill>
                <a:latin typeface="ＭＳ Ｐゴシック" pitchFamily="50" charset="-128"/>
                <a:ea typeface="ＭＳ Ｐゴシック" pitchFamily="50" charset="-128"/>
                <a:cs typeface="ＭＳ Ｐゴシック" pitchFamily="50" charset="-128"/>
              </a:endParaRPr>
            </a:p>
          </p:txBody>
        </p:sp>
      </p:grpSp>
      <p:sp>
        <p:nvSpPr>
          <p:cNvPr id="11" name="円形吹き出し 10"/>
          <p:cNvSpPr/>
          <p:nvPr/>
        </p:nvSpPr>
        <p:spPr>
          <a:xfrm>
            <a:off x="4889433" y="264213"/>
            <a:ext cx="2960811" cy="176500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t>＊英語で学べる！</a:t>
            </a:r>
            <a:endParaRPr kumimoji="1" lang="en-US" altLang="ja-JP" sz="1600" dirty="0"/>
          </a:p>
          <a:p>
            <a:pPr algn="ctr"/>
            <a:r>
              <a:rPr lang="ja-JP" altLang="en-US" sz="1600" dirty="0"/>
              <a:t>＊</a:t>
            </a:r>
            <a:r>
              <a:rPr kumimoji="1" lang="ja-JP" altLang="en-US" sz="1600" dirty="0"/>
              <a:t>授業料無料！！</a:t>
            </a:r>
            <a:endParaRPr kumimoji="1" lang="en-US" altLang="ja-JP" sz="1600" dirty="0"/>
          </a:p>
          <a:p>
            <a:pPr algn="ctr"/>
            <a:r>
              <a:rPr lang="ja-JP" altLang="en-US" sz="1600" dirty="0"/>
              <a:t>＊世界トップの大学！</a:t>
            </a:r>
            <a:r>
              <a:rPr kumimoji="1" lang="ja-JP" altLang="en-US" sz="1600" dirty="0"/>
              <a:t>必見！</a:t>
            </a:r>
          </a:p>
        </p:txBody>
      </p:sp>
      <p:sp>
        <p:nvSpPr>
          <p:cNvPr id="117" name="Rectangle 14"/>
          <p:cNvSpPr>
            <a:spLocks noChangeArrowheads="1"/>
          </p:cNvSpPr>
          <p:nvPr/>
        </p:nvSpPr>
        <p:spPr bwMode="auto">
          <a:xfrm>
            <a:off x="2024404" y="2298646"/>
            <a:ext cx="1975921" cy="20774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defTabSz="914400" fontAlgn="base">
              <a:lnSpc>
                <a:spcPct val="150000"/>
              </a:lnSpc>
              <a:spcBef>
                <a:spcPct val="0"/>
              </a:spcBef>
              <a:spcAft>
                <a:spcPct val="0"/>
              </a:spcAft>
            </a:pPr>
            <a:r>
              <a:rPr lang="ja-JP" altLang="en-US" sz="900" dirty="0">
                <a:latin typeface="Arial" pitchFamily="34" charset="0"/>
                <a:ea typeface="ＭＳ Ｐゴシック" pitchFamily="50" charset="-128"/>
                <a:cs typeface="ＭＳ Ｐゴシック" pitchFamily="50" charset="-128"/>
              </a:rPr>
              <a:t>世界ランキング</a:t>
            </a:r>
            <a:r>
              <a:rPr lang="en-US" altLang="ja-JP" sz="900" dirty="0">
                <a:latin typeface="Arial" pitchFamily="34" charset="0"/>
                <a:ea typeface="ＭＳ Ｐゴシック" pitchFamily="50" charset="-128"/>
                <a:cs typeface="ＭＳ Ｐゴシック" pitchFamily="50" charset="-128"/>
              </a:rPr>
              <a:t>41</a:t>
            </a:r>
            <a:r>
              <a:rPr lang="ja-JP" altLang="en-US" sz="900" dirty="0">
                <a:latin typeface="Arial" pitchFamily="34" charset="0"/>
                <a:ea typeface="ＭＳ Ｐゴシック" pitchFamily="50" charset="-128"/>
                <a:cs typeface="ＭＳ Ｐゴシック" pitchFamily="50" charset="-128"/>
              </a:rPr>
              <a:t>位の名門国立大学！</a:t>
            </a:r>
            <a:endParaRPr kumimoji="1" lang="ja-JP" sz="9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2" name="AutoShape 2" descr="data:image/png;base64,iVBORw0KGgoAAAANSUhEUgAAAXIAAAFyCAYAAADoJFEJAAAAAXNSR0IArs4c6QAAAARnQU1BAACxjwv8YQUAAAAJcEhZcwAADsMAAA7DAcdvqGQAACQgSURBVHhe7dRBjuw4DETBf/9Lz6D3sUiAhESrGMBbJiS7uv3vv7XWWp+2H/K11vq4/ZCvtdbH7Yd8rbU+bj/ka631cfshX2utj9sP+Vprfdx+yNda6+P2Q77WWh+3H/K11vq4/ZCvtdbH7Yd8rbU+bj/ka631cfshX2utj9sP+Vprfdx+yNda6+P2Q77WWh+3H/K11vq4/ZCvtdbH7Yd8rbU+bj/ka631cfshX2utj9sP+Vprfdx+yNda6+P2Q77WWh+3H/K11vq4/ZCvtdbH7Yd8rbU+bj/ka631cfshX2utj9sP+Vprfdx+yNda6+P2Q77WWh+3H/K11vq4/ZCvtdbH7Yd8rbU+bj/ka631cfshX2utj9sP+Vprfdx+yNda6+PGf8j//fu3oZS2KqWtSmk7qZS2lVLaqpS2W/7+bhl/Q73Ubf4/ekrbSaW0rZTSVqW03fL3d8v4G+qlbvP/0VPaTiqlbaWUtiql7Za/v1vG31AvdZv/j57SdlIpbSultFUpbbf8/d0y/oZ6qdv8f/SUtpNKaVsppa1Kabvl7++W8TfUS93m/6OntJ1USttKKW1VStstf3+3jL+hXuo2/x89pe2kUtpWSmmrUtpu+fu7ZfwN9VK3+f/oKW0nldK2UkpbldJ2y9/fLeNvqJe6zf9HT2k7qZS2lVLaqpS2W/7+bhl/Q73Ubf4/ekrbSaW0rZTSVqW03fL3d8v4G+qlqlfo2VRK20rddEalbjpD3aK7qJS26hV6NjXd+BvqpapX6NlUSttK3XRGpW46Q92iu6iUtuoVejY13fgb6qWqV+jZVErbSt10RqVuOkPdoruolLbqFXo2Nd34G+qlqlfo2VRK20rddEalbjpD3aK7qJS26hV6NjXd+BvqpapX6NlUSttK3XRGpW46Q92iu6iUtuoVejY13fgb6qWqV+jZVErbSt10RqVuOkPdoruolLbqFXo2Nd34G+qlqlfo2VRK20rddEalbjpD3aK7qJS26hV6NjXd+BvqpapX6NlUSttK3XRGpW46Q92iu6iUtuoVejY13fgb6qWqV+jZVErbSt10RqVuOkPdoruolLbqFXo2Nd34G+qlqlfo2VRK20rddEalbjpD3aK7qJS26hV6NjXd+BvqpaqUtidKaatu0V0qTac7q246Q3XTGSql7YlS2qrpxt9QL1WltD1RSlt1i+5SaTrdWXXTGaqbzlApbU+U0lZNN/6Geqkqpe2JUtqqW3SXStPpzqqbzlDddIZKaXuilLZquvE31EtVKW1PlNJW3aK7VJpOd1bddIbqpjNUStsTpbRV042/oV6qSml7opS26hbdpdJ0urPqpjNUN52hUtqeKKWtmm78DfVSVUrbE6W0VbfoLpWm051VN52huukMldL2RClt1XTjb6iXqlLaniilrbpFd6k0ne6suukM1U1nqJS2J0ppq6Ybf0O9VJXS9kQpbdUtukul6XRn1U1nqG46Q6W0PVFKWzXd+BvqpaqUtidKaatu0V0qTac7q246Q3XTGSql7YlS2qrpxt9QL1WltD1RSlt1i+5SaTrdWXXTGaqbzlApbU+U0lZNN/6Geqkqpe2JUtqqlLaVptOdK6W0VSltVTedoVLaniilrZpu/A31UlVK2xOltFUpbStNpztXSmmrUtqqbjpDpbQ9UUpbNd34G+qlqpS2J0ppq1LaVppOd66U0laltFXddIZKaXuilLZquvE31EtVKW1PlNJWpbStNJ3uXCmlrUppq7rpDJXS9kQpbdV042+ol6pS2p4opa1KaVtpOt25UkpbldJWddMZKqXtiVLaqunG31AvVaW0PVFKW5XSttJ0unOllLYqpa3qpjNUStsTpbRV042/oV6qSml7opS2KqVtpel050opbVVKW9VNZ6iUtidKaaumG39DvVSV0vZEKW1VSttK0+nOlVLaqpS2qpvOUCltT5TSVk03/oZ6qSql7YlS2qqUtpWm050rpbRVKW1VN52hUtqeKKWtmm78DfVSVUrbE6W0VSltK02nO1dKaatS2qpuOkOltD1RSls13fgb6qWqlLYnSmmrbtFdKnXTGSqlrXqFnk2ltD1RSls13fgb6qWqlLYnSmmrbtFdKnXTGSqlrXqFnk2ltD1RSls13fgb6qWqlLYnSmmrbtFdKnXTGSqlrXqFnk2ltD1RSls13fgb6qWqlLYnSmmrbtFdKnXTGSqlrXqFnk2ltD1RSls13fgb6qWqlLYnSmmrbtFdKnXTGSqlrXqFnk2ltD1RSls13fgb6qWqlLYnSmmrbtFdKnXTGSqlrXqFnk2ltD1RSls13fgb6qWqlLYnSmmrbtFdKnXTGSqlrXqFnk2ltD1RSls13fgb6qWqlLYnSmmrbtFdKnXTGSqlrXqFnk2ltD1RSls13fgb6qWqlLYnSmmrbtFdKnXTGSqlrXqFnk2ltD1RSls13fgb6qWqlLYnSmmrbtFdKnXTGSqlrXqFnk2ltD1RSls13fgb6qWqV+jZ1C26i+qmM1RK20opbSt10xnqFXo2Nd34G+qlqlfo2dQtuovqpjNUSttKKW0rddMZ6hV6NjXd+BvqpapX6NnULbqL6qYzVErbSiltK3XTGeoVejY13fgb6qWqV+jZ1C26i+qmM1RK20opbSt10xnqFXo2Nd34G+qlqlfo2dQtuovqpjNUSttKKW0rddMZ6hV6NjXd+BvqpapX6NnULbqL6qYzVErbSiltK3XTGeoVejY13fgb6qWqV+jZ1C26i+qmM1RK20opbSt10xnqFXo2Nd34G+qlqlfo2dQtuovqpjNUSttKKW0rddMZ6hV6NjXd+BvqpapX6NnULbqL6qYzVErbSiltK3XTGeoVejY13fgb6qWqV+jZ1C26i+qmM1RK20opbSt10xnqFXo2Nd34G+qlbv0fjpS2KqWtSmmrUtqqlLYqpa1Kabvl7++W8TfUS91+78OR0laltFUpbVVKW5XSdsvf3y3jb6iXuv3ehyOlrUppq1LaqpS2KqXtlr+/W8bfUC91+70PR0pbldJWpbRVKW1VStstf3+3jL+hXur2ex+OlLYqpa1KaatS2qqUtlv+/m4Zf0O91O33PhwpbVVKW5XSVqW0VSltt/z93TL+hnqp2+99OFLaqpS2KqWtSmmrUtpu+fu7ZfwN9VK33/twpLRVKW1VSluV0laltN3y93fL+BvqpW6/9+FIaatS2qqUtiqlrUppu+Xv75bxN9RL3X7vw5HSVqW0VSltVUpbldJ2y9/fLfNvuEr0R1mpm85Q3XTGiVLaqrX+7F/C4/TPX6mbzlDddMaJUtqqtf7sX8Lj9M9fqZvOUN10xolS2qq1/uxfwuP0z1+pm85Q3XTGiVLaqrX+7F/C4/TPX6mbzlDddMaJUtqqtf7sX8Lj9M9fqZvOUN10xolS2qq1/uxfwuP0z1+pm85Q3XTGiVLaqrX+7F/C4/TPX6mbzlDddMaJUtqqtf7sX8Lj9M9fqZvOUN10xolS2qq1/uxfwuP0z1+pm85Q3XTGiVLaqrX+jP9L0B+vSmlbKaXtiW7RXVRKW5XSVnXTGeoW3UV10xkqpW2l6cbfUC9VpbStlNL2RLfoLiqlrUppq7rpDHWL7qK66QyV0rbSdONvqJeqUtpWSml7olt0F5XSVqW0Vd10hrpFd1HddIZKaVtpuvE31EtVKW0rpbQ90S26i0ppq1Laqm46Q92iu6huOkOltK003fgb6qWqlLaVUtqe6BbdRaW0VSltVTedoW7RXVQ3naFS2laabvwN9VJVSttKKW1PdIvuolLaqpS2qpvOULfoLqqbzlApbStNN/6GeqkqpW2llLYnukV3USltVUpb1U1nqFt0F9VNZ6iUtpWmG39DvVSV0rZSStsT3aK7qJS2KqWt6qYz1C26i+qmM1RK20rTjb+hXqpKaVsppe2JbtFdVEpbldJWddMZ6hbdRXXTGSqlbaXpxt9QL1WltK2U0vZEt+guKqWtSmmruukMdYvuorrpDJXSttJ08294iX5MtUzvSqW0PVFK20opbVVK2xPdoruo6ebf8BL9mGqZ3pVKaXuilLaVUtqqlLYnukV3UdPNv+El+jHVMr0rldL2RCltK6W0VSltT3SL7qKmm3/DS/RjqmV6Vyql7YlS2lZKaatS2p7oFt1FTTf/hpfox1TL9K5UStsTpbStlNJWpbQ90S26i5pu/g0v0Y+pluldqZS2J0ppWymlrUppe6JbdBc13fwbXqIfUy3Tu1IpbU+U0rZSSluV0vZEt+guarr5N7xEP6ZapnelUtqeKKVtpZS2KqXtiW7RXdR08294iX5MtUzvSqW0PVFK20opbVVK2xPdoruo6ebf8BL9mGqZ3pVKaXuilLaVUtqqlLYnukV3UdONv6Fe6olu0V0qpbStlNK2UjedoVLaqul050opbSu9YvyT6OWf6BbdpVJK20opbSt10xkqpa2aTneulNK20ivGP4le/olu0V0qpbStlNK2UjedoVLaqul050opbSu9YvyT6OWf6BbdpVJK20opbSt10xkqpa2aTneulNK20ivGP4le/olu0V0qpbStlNK2UjedoVLaqul050opbSu9YvyT6OWf6BbdpVJK20opbSt10xkqpa2aTneulNK20ivGP4le/olu0V0qpbStlNK2UjedoVLaqul050opbSu9YvyT6OWf6BbdpVJK20opbSt10xkqpa2aTneulNK20ivGP4le/olu0V0qpbStlNK2UjedoVLaqul050opbSu9YvyT6OWf6BbdpVJK20opbSt10xkqpa2aTneulNK20iveeZKQfsxJpbStdIvuom7RXdQtusuJXqFnU9O984uE9CNNKqVtpVt0F3WL7qJu0V1O9Ao9m5runV8kpB9pUiltK92iu6hbdBd1i+5yolfo2dR07/wiIf1Ik0ppW+kW3UXdoruoW3SXE71Cz6ame+cXCelHmlRK20q36C7qFt1F3aK7nOgVejY13Tu/SEg/0qRS2la6RXdRt+gu6hbd5USv0LOp6d75RUL6kSaV0rbSLbqLukV3UbfoLid6hZ5NTffOLxLSjzSplLaVbtFd1C26i7pFdznRK/Rsarp3fpGQfqRJpbStdIvuom7RXdQtusuJXqFnU9O984uE9CNNKqVtpVt0F3WL7qJu0V1O9Ao9m5pu/A31UlVKW5XS9oultK3UTWdUSmmrUtqqW3QXldK20q8Z/8T6kVRKW5XS9oultK3UTWdUSmmrUtqqW3QXldK20q8Z/8T6kVRKW5XS9oultK3UTWdUSmmrUtqqW3QXldK20q8Z/8T6kVRKW5XS9oultK3UTWdUSmmrUtqqW3QXldK20q8Z/8T6kVRKW5XS9oultK3UTWdUSmmrUtqqW3QXldK20q8Z/8T6kVRKW5XS9oultK3UTWdUSmmrUtqqW3QXldK20q8Z/8T6kVRKW5XS9oultK3UTWdUSmmrUtqqW3QXldK20q8Z/8T6kVRKW5XS9oultK3UTWdUSmmrUtqqW3QXldK20q8Z/8T6kVRKW5XS9oultK3UTWdUSmmrUtqqW3QXldK20q8Z/8T6kVRKW5XS9oultK3UTWdUSmmrUtqqW3QXldK20q8Z/8T6kVRK20opbdUtuotKaVsppa1KaVsppe2kbtFdTjTd+BvqpaqUtpVS2qpbdBeV0rZSSluV0rZSSttJ3aK7nGi68TfUS1UpbSultFW36C4qpW2llLYqpW2llLaTukV3OdF042+ol6pS2lZKaatu0V1USttKKW1VSttKKW0ndYvucqLpxt9QL1WltK2U0lbdoruolLaVUtqqlLaVUtpO6hbd5UTTjb+hXqpKaVsppa26RXdRKW0rpbRVKW0rpbSd1C26y4mmG39DvVSV0rZSSlt1i+6iUtpWSmmrUtpWSmk7qVt0lxNNN/6GeqkqpW2llLbqFt1FpbStlNJWpbStlNJ2UrfoLieabvwN9VJVSttKKW3VLbqLSmlbKaWtSmlbKaXtpG7RXU403fgb6qWqlLaVUtqqW3QXldK2UkpbldK2UkrbSd2iu5xouvE31EudVDedoW7RXVRK20opbU+U0rZSSttK3XTGiaYbf0O91El10xnqFt1FpbStlNL2RCltK6W0rdRNZ5xouvE31EudVDedoW7RXVRK20opbU+U0rZSSttK3XTGiaYbf0O91El10xnqFt1FpbStlNL2RCltK6W0rdRNZ5xouvE31EudVDedoW7RXVRK20opbU+U0rZSSttK3XTGiaYbf0O91El10xnqFt1FpbStlNL2RCltK6W0rdRNZ5xouvE31EudVDedoW7RXVRK20opbU+U0rZSSttK3XTGiaYbf0O91El10xnqFt1FpbStlNL2RCltK6W0rdRNZ5xouvE31EudVDedoW7RXVRK20opbU+U0rZSSttK3XTGiaYbf0O91El10xnqFt1FpbStlNL2RCltK6W0rdRNZ5xouvk3DOnlq1+jd1Cpm85QKW1VSlt1i+5yopS2qpvOUK945kn0I6lfo3dQqZvOUCltVUpbdYvucqKUtqqbzlCveOZJ9COpX6N3UKmbzlApbVVKW3WL7nKilLaqm85Qr3jmSfQjqV+jd1Cpm85QKW1VSlt1i+5yopS2qpvOUK945kn0I6lfo3dQqZvOUCltVUpbdYvucqKUtqqbzlCveOZJ9COpX6N3UKmbzlApbVVKW3WL7nKilLaqm85Qr3jmSfQjqV+jd1Cpm85QKW1VSlt1i+5yopS2qpvOUK945kn0I6lfo3dQqZvOUCltVUpbdYvucqKUtqqbzlCveOZJ9COpX6N3UKmbzlApbVVKW3WL7nKilLaqm85Qr3jmSfQjqV+jd1Cpm85QKW1VSlt1i+5yopS2qpvOUK8Y/yR6+Wo63blSN52huukMldL2RCltJ9VNZ1RKaateMf5J9PLVdLpzpW46Q3XTGSql7YlS2k6qm86olNJWvWL8k+jlq+l050rddIbqpjNUStsTpbSdVDedUSmlrXrF+CfRy1fT6c6VuukM1U1nqJS2J0ppO6luOqNSSlv1ivFPopevptOdK3XTGaqbzlApbU+U0nZS3XRGpZS26hXjn0QvX02nO1fqpjNUN52hUtqeKKXtpLrpjEopbdUrxj+JXr6aTneu1E1nqG46Q6W0PVFK20l10xmVUtqqV4x/Er18NZ3uXKmbzlDddIZKaXuilLaT6qYzKqW0Va8Y/yR6+Wo63blSN52huukMldL2RCltJ9VNZ1RKaateMf5J9PLVdLpzpW46Q3XTGSql7YlS2k6qm86olNJWveKZJ9GPVGk63VmltFXT6c4qpa26RXeplNJWpbQ90SueeRL9SJWm051VSls1ne6sUtqqW3SXSiltVUrbE73imSfRj1RpOt1ZpbRV0+nOKqWtukV3qZTSVqW0PdErnnkS/UiVptOdVUpbNZ3urFLaqlt0l0opbVVK2xO94pkn0Y9UaTrdWaW0VdPpziqlrbpFd6mU0laltD3RK555Ev1IlabTnVVKWzWd7qxS2qpbdJdKKW1VStsTveKZJ9GPVGk63VmltFXT6c4qpa26RXeplNJWpbQ90SueeRL9SJWm051VSls1ne6sUtqqW3SXSiltVUrbE73imSfRj1RpOt1ZpbRV0+nOKqWtukV3qZTSVqW0PdErnnkS/UiVptOdVUpbNZ3urFLaqlt0l0opbVVK2xO9YvyT6OWrbjrji02nO3+xW3SXStPpzurXjH9i/Uiqm874YtPpzl/sFt2l0nS6s/o1459YP5LqpjO+2HS68xe7RXepNJ3urH7N+CfWj6S66YwvNp3u/MVu0V0qTac7q18z/on1I6luOuOLTac7f7FbdJdK0+nO6teMf2L9SKqbzvhi0+nOX+wW3aXSdLqz+jXjn1g/kuqmM77YdLrzF7tFd6k0ne6sfs34J9aPpLrpjC82ne78xW7RXSpNpzurXzP+ifUjqW4644tNpzt/sVt0l0rT6c7q14x/Yv1IqpvO+GLT6c5f7BbdpdJ0urP6Nb/3xJfoj02ltFXddMYX66YzVEpbldJWddMZKqWt+jW/98SX6I9NpbRV3XTGF+umM1RKW5XSVnXTGSqlrfo1v/fEl+iPTaW0Vd10xhfrpjNUSluV0lZ10xkqpa36Nb/3xJfoj02ltFXddMYX66YzVEpbldJWddMZKqWt+jW/98SX6I9NpbRV3XTGF+umM1RKW5XSVnXTGSqlrfo1v/fEl+iPTaW0Vd10xhfrpjNUSluV0lZ10xkqpa36Nb/3xJfoj02ltFXddMYX66YzVEpbldJWddMZKqWt+jW/98SX6I9NpbRV3XTGF+umM1RKW5XSVnXTGSqlrfo1v/fEl+iPTaW0Vd10xhfrpjNUSluV0lZ10xkqpa36Nb/3xJfoj02ltFXddMYX66YzVEpbldJWddMZKqWt+jXPPLF+zEopbVVK20rddMYXS2l7opS2W//f/XTPPLF+zEopbVVK20rddMYXS2l7opS2W//f/XTPPLF+zEopbVVK20rddMYXS2l7opS2W//f/XTPPLF+zEopbVVK20rddMYXS2l7opS2W//f/XTPPLF+zEopbVVK20rddMYXS2l7opS2W//f/XTPPLF+zEopbVVK20rddMYXS2l7opS2W//f/XTPPLF+zEopbVVK20rddMYXS2l7opS2W//f/XTPPLF+zEopbVVK20rddMYXS2l7opS2W//f/XTPPLF+zEopbVVK20rddMYXS2l7opS2W//f/XTPPLF+zEopbVVK20rddMYXS2l7opS2W//f/XS/98Q/Rn/kqpvOqNRNZ0wqpa26RXf5YtPNv+Eq0R+l6qYzKnXTGZNKaatu0V2+2HTzb7hK9EepuumMSt10xqRS2qpbdJcvNt38G64S/VGqbjqjUjedMamUtuoW3eWLTTf/hqtEf5Sqm86o1E1nTCqlrbpFd/li082/4SrRH6XqpjMqddMZk0ppq27RXb7YdPNvuEr0R6m66YxK3XTGpFLaqlt0ly823fwbrhL9UapuOqNSN50xqZS26hbd5YtNN/+Gq0R/lKqbzqjUTWdMKqWtukV3+WLTzb/hKtEfpeqmMyp10xmTSmmrbtFdvth042+ol7rN/0fXGZVS2lZKaTuplLYqpW2llLbqFeOfRC9/m/8HrTMqpbStlNJ2UiltVUrbSilt1SvGP4le/jb/D1pnVEppWyml7aRS2qqUtpVS2qpXjH8Svfxt/h+0zqiU0rZSSttJpbRVKW0rpbRVrxj/JHr52/w/aJ1RKaVtpZS2k0ppq1LaVkppq14x/kn08rf5f9A6o1JK20opbSeV0laltK2U0la9YvyT6OVv8/+gdUallLaVUtpOKqWtSmlbKaWtesX4J9HL3+b/QeuMSiltK6W0nVRKW5XStlJKW/WK8U+il7/N/4PWGZVS2lZKaTuplLYqpW2llLbqFeOfRC9/m/8HrTMqpbStlNJ2UiltVUrbSilt1SvGP4levnqFnk2ltFUpbVU3nXGibjpDpbRVt+gulbrpDDXd+BvqpapX6NlUSluV0lZ10xkn6qYzVEpbdYvuUqmbzlDTjb+hXqp6hZ5NpbRVKW1VN51xom46Q6W0VbfoLpW66Qw13fgb6qWqV+jZVEpbldJWddMZJ+qmM1RKW3WL7lKpm85Q042/oV6qeoWeTaW0VSltVTedcaJuOkOltFW36C6VuukMNd34G+qlqlfo2VRKW5XSVnXTGSfqpjNUSlt1i+5SqZvOUNONv6FeqnqFnk2ltFUpbVU3nXGibjpDpbRVt+gulbrpDDXd+BvqpapX6NlUSluV0lZ10xkn6qYzVEpbdYvuUqmbzlDTjb+hXqp6hZ5NpbRVKW1VN51xom46Q6W0VbfoLpW66Qw13fgb6qWqV+jZVEpbldJWddMZJ+qmM1RKW3WL7lKpm85Q042/oV6qSml7opS26hbd5US36C4qpa1KafvFUtqqlLZquvE31EtVKW1PlNJW3aK7nOgW3UWltFUpbb9YSluV0lZNN/6Geqkqpe2JUtqqW3SXE92iu6iUtiql7RdLaatS2qrpxt9QL1WltD1RSlt1i+5yolt0F5XSVqW0/WIpbVVKWzXd+BvqpaqUtidKaatu0V1OdIvuolLaqpS2XyylrUppq6Ybf0O9VJXS9kQpbdUtusuJbtFdVEpbldL2i6W0VSlt1XTjb6iXqlLaniilrbpFdznRLbqLSmmrUtp+sZS2KqWtmm78DfVSVUrbE6W0VbfoLie6RXdRKW1VStsvltJWpbRV042/oV6qSml7opS26hbd5US36C4qpa1KafvFUtqqlLZquvE31EtVKW1PlNJW3aK7nOgW3UWltFUpbb9YSluV0lZNN/6Geqkqpe2JUtqqlLYqpa3qpjPUK/Rs6hbd5UQpbdUrxj+JXr5KaXuilLYqpa1Kaau66Qz1Cj2bukV3OVFKW/WK8U+il69S2p4opa1KaatS2qpuOkO9Qs+mbtFdTpTSVr1i/JPo5auUtidKaatS2qqUtqqbzlCv0LOpW3SXE6W0Va8Y/yR6+Sql7YlS2qqUtiqlreqmM9Qr9GzqFt3lRClt1SvGP4levkppe6KUtiqlrUppq7rpDPUKPZu6RXc5UUpb9YrxT6KXr1LaniilrUppq1Laqm46Q71Cz6Zu0V1OlNJWvWL8k+jlq5S2J0ppq1LaqpS2qpvOUK/Qs6lbdJcTpbRVrxj/JHr5KqXtiVLaqpS2KqWt6qYz1Cv0bOoW3eVEKW3VK8Y/iV6+Sml7opS2KqWtSmmruukM9Qo9m7pFdzlRSlv1ivFPopevUtqeKKWtSmmrbtFd1HS684l+jd6BSmmrpht/Q71UldL2RCltVUpbdYvuoqbTnU/0a/QOVEpbNd34G+qlqpS2J0ppq1Laqlt0FzWd7nyiX6N3oFLaqunG31AvVaW0PVFKW5XSVt2iu6jpdOcT/Rq9A5XSVk03/oZ6qSql7YlS2qqUtuoW3UVNpzuf6NfoHaiUtmq68TfUS1UpbU+U0laltFW36C5qOt35RL9G70CltFXTjb+hXqpKaXuilLYqpa26RXdR0+nOJ/o1egcqpa2abvwN9VJVStsTpbRVKW3VLbqLmk53PtGv0TtQKW3VdONvqJeqUtqeKKWtSmmrbtFd1HS684l+jd6BSmmrpht/Q71UldL2RCltVUpbdYvuoqbTnU/0a/QOVEpbNd34G+qlqlfo2dQr9GwqpW2llLaVUtqqlLaqm85QKW3VK8Y/iV6+eoWeTb1Cz6ZS2lZKaVsppa1Kaau66QyV0la9YvyT6OWrV+jZ1Cv0bCqlbaWUtpVS2qqUtqqbzlApbdUrxj+JXr56hZ5NvULPplLaVkppWymlrUppq7rpDJXSVr1i/JPo5atX6NnUK/RsKqVtpZS2lVLaqpS2qpvOUClt1SvGP4levnqFnk29Qs+mUtpWSmlbKaWtSmmruukMldJWvWL8k+jlq1fo2dQr9GwqpW2llLaVUtqqlLaqm85QKW3VK8Y/iV6+eoWeTb1Cz6ZS2lZKaVsppa1Kaau66QyV0la9YvyT6OWrV+jZ1Cv0bCqlbaWUtpVS2qqUtqqbzlApbdUrxj+JXr56hZ5NvULPplLaVkppWymlrUppq7rpDJXSVr1i/JPo5W/3/qC1Vd10RqVuOmNSKW0rpbRVKW3VK8Y/iV7+9nv/IDqjUjedMamUtpVS2qqUtuoV459EL3/7vX8QnVGpm86YVErbSiltVUpb9YrxT6KXv/3eP4jOqNRNZ0wqpW2llLYqpa16xfgn0cvffu8fRGdU6qYzJpXStlJKW5XSVr1i/JPo5W+/9w+iMyp10xmTSmlbKaWtSmmrXjH+SfTyt9/7B9EZlbrpjEmltK2U0laltFWvGP8kevnb7/2D6IxK3XTGpFLaVkppq1LaqleMfxK9/O33/kF0RqVuOmNSKW0rpbRVKW3VK8Y/iV7+9nv/IDqjUjedMamUtpVS2qqUtuoV7zzJWmv9qP2Qr7XWx+2HfK21Pm4/5Gut9XH7IV9rrY/bD/laa33cfsjXWuvj9kO+1loftx/ytdb6uP2Qr7XWx+2HfK21Pm4/5Gut9XH7IV9rrY/bD/laa33cfsjXWuvj9kO+1loftx/ytdb6uP2Qr7XWx+2HfK21Pm4/5Gut9XH7IV9rrY/bD/laa33cfsjXWuvj9kO+1loftx/ytdb6uP2Qr7XWx+2HfK21Pm4/5Gut9XH7IV9rrY/bD/laa33cfsjXWuvj9kO+1loftx/ytdb6uP2Qr7XWx+2HfK21Pm4/5Gut9XH7IV9rrY/bD/laa33cfsjXWuvj9kO+1lqf9t9//wMAhtE5b0zoUwAAAABJRU5ErkJggg=="/>
          <p:cNvSpPr>
            <a:spLocks noChangeAspect="1" noChangeArrowheads="1"/>
          </p:cNvSpPr>
          <p:nvPr/>
        </p:nvSpPr>
        <p:spPr bwMode="auto">
          <a:xfrm>
            <a:off x="63500" y="-136525"/>
            <a:ext cx="2381250" cy="2381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AutoShape 4" descr="data:image/png;base64,iVBORw0KGgoAAAANSUhEUgAAAXIAAAFyCAYAAADoJFEJAAAAAXNSR0IArs4c6QAAAARnQU1BAACxjwv8YQUAAAAJcEhZcwAADsMAAA7DAcdvqGQAACQgSURBVHhe7dRBjuw4DETBf/9Lz6D3sUiAhESrGMBbJiS7uv3vv7XWWp+2H/K11vq4/ZCvtdbH7Yd8rbU+bj/ka631cfshX2utj9sP+Vprfdx+yNda6+P2Q77WWh+3H/K11vq4/ZCvtdbH7Yd8rbU+bj/ka631cfshX2utj9sP+Vprfdx+yNda6+P2Q77WWh+3H/K11vq4/ZCvtdbH7Yd8rbU+bj/ka631cfshX2utj9sP+Vprfdx+yNda6+P2Q77WWh+3H/K11vq4/ZCvtdbH7Yd8rbU+bj/ka631cfshX2utj9sP+Vprfdx+yNda6+P2Q77WWh+3H/K11vq4/ZCvtdbH7Yd8rbU+bj/ka631cfshX2utj9sP+Vprfdx+yNda6+PGf8j//fu3oZS2KqWtSmk7qZS2lVLaqpS2W/7+bhl/Q73Ubf4/ekrbSaW0rZTSVqW03fL3d8v4G+qlbvP/0VPaTiqlbaWUtiql7Za/v1vG31AvdZv/j57SdlIpbSultFUpbbf8/d0y/oZ6qdv8f/SUtpNKaVsppa1Kabvl7++W8TfUS93m/6OntJ1USttKKW1VStstf3+3jL+hXuo2/x89pe2kUtpWSmmrUtpu+fu7ZfwN9VK3+f/oKW0nldK2UkpbldJ2y9/fLeNvqJe6zf9HT2k7qZS2lVLaqpS2W/7+bhl/Q73Ubf4/ekrbSaW0rZTSVqW03fL3d8v4G+qlqlfo2VRK20rddEalbjpD3aK7qJS26hV6NjXd+BvqpapX6NlUSttK3XRGpW46Q92iu6iUtuoVejY13fgb6qWqV+jZVErbSt10RqVuOkPdoruolLbqFXo2Nd34G+qlqlfo2VRK20rddEalbjpD3aK7qJS26hV6NjXd+BvqpapX6NlUSttK3XRGpW46Q92iu6iUtuoVejY13fgb6qWqV+jZVErbSt10RqVuOkPdoruolLbqFXo2Nd34G+qlqlfo2VRK20rddEalbjpD3aK7qJS26hV6NjXd+BvqpapX6NlUSttK3XRGpW46Q92iu6iUtuoVejY13fgb6qWqV+jZVErbSt10RqVuOkPdoruolLbqFXo2Nd34G+qlqlfo2VRK20rddEalbjpD3aK7qJS26hV6NjXd+BvqpaqUtidKaatu0V0qTac7q246Q3XTGSql7YlS2qrpxt9QL1WltD1RSlt1i+5SaTrdWXXTGaqbzlApbU+U0lZNN/6Geqkqpe2JUtqqW3SXStPpzqqbzlDddIZKaXuilLZquvE31EtVKW1PlNJW3aK7VJpOd1bddIbqpjNUStsTpbRV042/oV6qSml7opS26hbdpdJ0urPqpjNUN52hUtqeKKWtmm78DfVSVUrbE6W0VbfoLpWm051VN52huukMldL2RClt1XTjb6iXqlLaniilrbpFd6k0ne6suukM1U1nqJS2J0ppq6Ybf0O9VJXS9kQpbdUtukul6XRn1U1nqG46Q6W0PVFKWzXd+BvqpaqUtidKaatu0V0qTac7q246Q3XTGSql7YlS2qrpxt9QL1WltD1RSlt1i+5SaTrdWXXTGaqbzlApbU+U0lZNN/6Geqkqpe2JUtqqlLaVptOdK6W0VSltVTedoVLaniilrZpu/A31UlVK2xOltFUpbStNpztXSmmrUtqqbjpDpbQ9UUpbNd34G+qlqpS2J0ppq1LaVppOd66U0laltFXddIZKaXuilLZquvE31EtVKW1PlNJWpbStNJ3uXCmlrUppq7rpDJXS9kQpbdV042+ol6pS2p4opa1KaVtpOt25UkpbldJWddMZKqXtiVLaqunG31AvVaW0PVFKW5XSttJ0unOllLYqpa3qpjNUStsTpbRV042/oV6qSml7opS2KqVtpel050opbVVKW9VNZ6iUtidKaaumG39DvVSV0vZEKW1VSttK0+nOlVLaqpS2qpvOUCltT5TSVk03/oZ6qSql7YlS2qqUtpWm050rpbRVKW1VN52hUtqeKKWtmm78DfVSVUrbE6W0VSltK02nO1dKaatS2qpuOkOltD1RSls13fgb6qWqlLYnSmmrbtFdKnXTGSqlrXqFnk2ltD1RSls13fgb6qWqlLYnSmmrbtFdKnXTGSqlrXqFnk2ltD1RSls13fgb6qWqlLYnSmmrbtFdKnXTGSqlrXqFnk2ltD1RSls13fgb6qWqlLYnSmmrbtFdKnXTGSqlrXqFnk2ltD1RSls13fgb6qWqlLYnSmmrbtFdKnXTGSqlrXqFnk2ltD1RSls13fgb6qWqlLYnSmmrbtFdKnXTGSqlrXqFnk2ltD1RSls13fgb6qWqlLYnSmmrbtFdKnXTGSqlrXqFnk2ltD1RSls13fgb6qWqlLYnSmmrbtFdKnXTGSqlrXqFnk2ltD1RSls13fgb6qWqlLYnSmmrbtFdKnXTGSqlrXqFnk2ltD1RSls13fgb6qWqlLYnSmmrbtFdKnXTGSqlrXqFnk2ltD1RSls13fgb6qWqV+jZ1C26i+qmM1RK20opbSt10xnqFXo2Nd34G+qlqlfo2dQtuovqpjNUSttKKW0rddMZ6hV6NjXd+BvqpapX6NnULbqL6qYzVErbSiltK3XTGeoVejY13fgb6qWqV+jZ1C26i+qmM1RK20opbSt10xnqFXo2Nd34G+qlqlfo2dQtuovqpjNUSttKKW0rddMZ6hV6NjXd+BvqpapX6NnULbqL6qYzVErbSiltK3XTGeoVejY13fgb6qWqV+jZ1C26i+qmM1RK20opbSt10xnqFXo2Nd34G+qlqlfo2dQtuovqpjNUSttKKW0rddMZ6hV6NjXd+BvqpapX6NnULbqL6qYzVErbSiltK3XTGeoVejY13fgb6qWqV+jZ1C26i+qmM1RK20opbSt10xnqFXo2Nd34G+qlbv0fjpS2KqWtSmmrUtqqlLYqpa1Kabvl7++W8TfUS91+78OR0laltFUpbVVKW5XSdsvf3y3jb6iXuv3ehyOlrUppq1LaqpS2KqXtlr+/W8bfUC91+70PR0pbldJWpbRVKW1VStstf3+3jL+hXur2ex+OlLYqpa1KaatS2qqUtlv+/m4Zf0O91O33PhwpbVVKW5XSVqW0VSltt/z93TL+hnqp2+99OFLaqpS2KqWtSmmrUtpu+fu7ZfwN9VK33/twpLRVKW1VSluV0laltN3y93fL+BvqpW6/9+FIaatS2qqUtiqlrUppu+Xv75bxN9RL3X7vw5HSVqW0VSltVUpbldJ2y9/fLfNvuEr0R1mpm85Q3XTGiVLaqrX+7F/C4/TPX6mbzlDddMaJUtqqtf7sX8Lj9M9fqZvOUN10xolS2qq1/uxfwuP0z1+pm85Q3XTGiVLaqrX+7F/C4/TPX6mbzlDddMaJUtqqtf7sX8Lj9M9fqZvOUN10xolS2qq1/uxfwuP0z1+pm85Q3XTGiVLaqrX+7F/C4/TPX6mbzlDddMaJUtqqtf7sX8Lj9M9fqZvOUN10xolS2qq1/uxfwuP0z1+pm85Q3XTGiVLaqrX+jP9L0B+vSmlbKaXtiW7RXVRKW5XSVnXTGeoW3UV10xkqpW2l6cbfUC9VpbStlNL2RLfoLiqlrUppq7rpDHWL7qK66QyV0rbSdONvqJeqUtpWSml7olt0F5XSVqW0Vd10hrpFd1HddIZKaVtpuvE31EtVKW0rpbQ90S26i0ppq1Laqm46Q92iu6huOkOltK003fgb6qWqlLaVUtqe6BbdRaW0VSltVTedoW7RXVQ3naFS2laabvwN9VJVSttKKW1PdIvuolLaqpS2qpvOULfoLqqbzlApbStNN/6GeqkqpW2llLYnukV3USltVUpb1U1nqFt0F9VNZ6iUtpWmG39DvVSV0rZSStsT3aK7qJS2KqWt6qYz1C26i+qmM1RK20rTjb+hXqpKaVsppe2JbtFdVEpbldJWddMZ6hbdRXXTGSqlbaXpxt9QL1WltK2U0vZEt+guKqWtSmmruukMdYvuorrpDJXSttJ08294iX5MtUzvSqW0PVFK20opbVVK2xPdoruo6ebf8BL9mGqZ3pVKaXuilLaVUtqqlLYnukV3UdPNv+El+jHVMr0rldL2RCltK6W0VSltT3SL7qKmm3/DS/RjqmV6Vyql7YlS2lZKaatS2p7oFt1FTTf/hpfox1TL9K5UStsTpbStlNJWpbQ90S26i5pu/g0v0Y+pluldqZS2J0ppWymlrUppe6JbdBc13fwbXqIfUy3Tu1IpbU+U0rZSSluV0vZEt+guarr5N7xEP6ZapnelUtqeKKVtpZS2KqXtiW7RXdR08294iX5MtUzvSqW0PVFK20opbVVK2xPdoruo6ebf8BL9mGqZ3pVKaXuilLaVUtqqlLYnukV3UdONv6Fe6olu0V0qpbStlNK2UjedoVLaqul050opbSu9YvyT6OWf6BbdpVJK20opbSt10xkqpa2aTneulNK20ivGP4le/olu0V0qpbStlNK2UjedoVLaqul050opbSu9YvyT6OWf6BbdpVJK20opbSt10xkqpa2aTneulNK20ivGP4le/olu0V0qpbStlNK2UjedoVLaqul050opbSu9YvyT6OWf6BbdpVJK20opbSt10xkqpa2aTneulNK20ivGP4le/olu0V0qpbStlNK2UjedoVLaqul050opbSu9YvyT6OWf6BbdpVJK20opbSt10xkqpa2aTneulNK20ivGP4le/olu0V0qpbStlNK2UjedoVLaqul050opbSu9YvyT6OWf6BbdpVJK20opbSt10xkqpa2aTneulNK20iveeZKQfsxJpbStdIvuom7RXdQtusuJXqFnU9O984uE9CNNKqVtpVt0F3WL7qJu0V1O9Ao9m5runV8kpB9pUiltK92iu6hbdBd1i+5yolfo2dR07/wiIf1Ik0ppW+kW3UXdoruoW3SXE71Cz6ame+cXCelHmlRK20q36C7qFt1F3aK7nOgVejY13Tu/SEg/0qRS2la6RXdRt+gu6hbd5USv0LOp6d75RUL6kSaV0rbSLbqLukV3UbfoLid6hZ5NTffOLxLSjzSplLaVbtFd1C26i7pFdznRK/Rsarp3fpGQfqRJpbStdIvuom7RXdQtusuJXqFnU9O984uE9CNNKqVtpVt0F3WL7qJu0V1O9Ao9m5pu/A31UlVKW5XS9oultK3UTWdUSmmrUtqqW3QXldK20q8Z/8T6kVRKW5XS9oultK3UTWdUSmmrUtqqW3QXldK20q8Z/8T6kVRKW5XS9oultK3UTWdUSmmrUtqqW3QXldK20q8Z/8T6kVRKW5XS9oultK3UTWdUSmmrUtqqW3QXldK20q8Z/8T6kVRKW5XS9oultK3UTWdUSmmrUtqqW3QXldK20q8Z/8T6kVRKW5XS9oultK3UTWdUSmmrUtqqW3QXldK20q8Z/8T6kVRKW5XS9oultK3UTWdUSmmrUtqqW3QXldK20q8Z/8T6kVRKW5XS9oultK3UTWdUSmmrUtqqW3QXldK20q8Z/8T6kVRKW5XS9oultK3UTWdUSmmrUtqqW3QXldK20q8Z/8T6kVRKW5XS9oultK3UTWdUSmmrUtqqW3QXldK20q8Z/8T6kVRK20opbdUtuotKaVsppa1KaVsppe2kbtFdTjTd+BvqpaqUtpVS2qpbdBeV0rZSSluV0rZSSttJ3aK7nGi68TfUS1UpbSultFW36C4qpW2llLYqpW2llLaTukV3OdF042+ol6pS2lZKaatu0V1USttKKW1VSttKKW0ndYvucqLpxt9QL1WltK2U0lbdoruolLaVUtqqlLaVUtpO6hbd5UTTjb+hXqpKaVsppa26RXdRKW0rpbRVKW0rpbSd1C26y4mmG39DvVSV0rZSSlt1i+6iUtpWSmmrUtpWSmk7qVt0lxNNN/6GeqkqpW2llLbqFt1FpbStlNJWpbStlNJ2UrfoLieabvwN9VJVSttKKW3VLbqLSmlbKaWtSmlbKaXtpG7RXU403fgb6qWqlLaVUtqqW3QXldK2UkpbldK2UkrbSd2iu5xouvE31EudVDedoW7RXVRK20opbU+U0rZSSttK3XTGiaYbf0O91El10xnqFt1FpbStlNL2RCltK6W0rdRNZ5xouvE31EudVDedoW7RXVRK20opbU+U0rZSSttK3XTGiaYbf0O91El10xnqFt1FpbStlNL2RCltK6W0rdRNZ5xouvE31EudVDedoW7RXVRK20opbU+U0rZSSttK3XTGiaYbf0O91El10xnqFt1FpbStlNL2RCltK6W0rdRNZ5xouvE31EudVDedoW7RXVRK20opbU+U0rZSSttK3XTGiaYbf0O91El10xnqFt1FpbStlNL2RCltK6W0rdRNZ5xouvE31EudVDedoW7RXVRK20opbU+U0rZSSttK3XTGiaYbf0O91El10xnqFt1FpbStlNL2RCltK6W0rdRNZ5xouvk3DOnlq1+jd1Cpm85QKW1VSlt1i+5yopS2qpvOUK945kn0I6lfo3dQqZvOUCltVUpbdYvucqKUtqqbzlCveOZJ9COpX6N3UKmbzlApbVVKW3WL7nKilLaqm85Qr3jmSfQjqV+jd1Cpm85QKW1VSlt1i+5yopS2qpvOUK945kn0I6lfo3dQqZvOUCltVUpbdYvucqKUtqqbzlCveOZJ9COpX6N3UKmbzlApbVVKW3WL7nKilLaqm85Qr3jmSfQjqV+jd1Cpm85QKW1VSlt1i+5yopS2qpvOUK945kn0I6lfo3dQqZvOUCltVUpbdYvucqKUtqqbzlCveOZJ9COpX6N3UKmbzlApbVVKW3WL7nKilLaqm85Qr3jmSfQjqV+jd1Cpm85QKW1VSlt1i+5yopS2qpvOUK8Y/yR6+Wo63blSN52huukMldL2RCltJ9VNZ1RKaateMf5J9PLVdLpzpW46Q3XTGSql7YlS2k6qm86olNJWvWL8k+jlq+l050rddIbqpjNUStsTpbSdVDedUSmlrXrF+CfRy1fT6c6VuukM1U1nqJS2J0ppO6luOqNSSlv1ivFPopevptOdK3XTGaqbzlApbU+U0nZS3XRGpZS26hXjn0QvX02nO1fqpjNUN52hUtqeKKXtpLrpjEopbdUrxj+JXr6aTneu1E1nqG46Q6W0PVFK20l10xmVUtqqV4x/Er18NZ3uXKmbzlDddIZKaXuilLaT6qYzKqW0Va8Y/yR6+Wo63blSN52huukMldL2RCltJ9VNZ1RKaateMf5J9PLVdLpzpW46Q3XTGSql7YlS2k6qm86olNJWveKZJ9GPVGk63VmltFXT6c4qpa26RXeplNJWpbQ90SueeRL9SJWm051VSls1ne6sUtqqW3SXSiltVUrbE73imSfRj1RpOt1ZpbRV0+nOKqWtukV3qZTSVqW0PdErnnkS/UiVptOdVUpbNZ3urFLaqlt0l0opbVVK2xO94pkn0Y9UaTrdWaW0VdPpziqlrbpFd6mU0laltD3RK555Ev1IlabTnVVKWzWd7qxS2qpbdJdKKW1VStsTveKZJ9GPVGk63VmltFXT6c4qpa26RXeplNJWpbQ90SueeRL9SJWm051VSls1ne6sUtqqW3SXSiltVUrbE73imSfRj1RpOt1ZpbRV0+nOKqWtukV3qZTSVqW0PdErnnkS/UiVptOdVUpbNZ3urFLaqlt0l0opbVVK2xO9YvyT6OWrbjrji02nO3+xW3SXStPpzurXjH9i/Uiqm874YtPpzl/sFt2l0nS6s/o1459YP5LqpjO+2HS68xe7RXepNJ3urH7N+CfWj6S66YwvNp3u/MVu0V0qTac7q18z/on1I6luOuOLTac7f7FbdJdK0+nO6teMf2L9SKqbzvhi0+nOX+wW3aXSdLqz+jXjn1g/kuqmM77YdLrzF7tFd6k0ne6sfs34J9aPpLrpjC82ne78xW7RXSpNpzurXzP+ifUjqW4644tNpzt/sVt0l0rT6c7q14x/Yv1IqpvO+GLT6c5f7BbdpdJ0urP6Nb/3xJfoj02ltFXddMYX66YzVEpbldJWddMZKqWt+jW/98SX6I9NpbRV3XTGF+umM1RKW5XSVnXTGSqlrfo1v/fEl+iPTaW0Vd10xhfrpjNUSluV0lZ10xkqpa36Nb/3xJfoj02ltFXddMYX66YzVEpbldJWddMZKqWt+jW/98SX6I9NpbRV3XTGF+umM1RKW5XSVnXTGSqlrfo1v/fEl+iPTaW0Vd10xhfrpjNUSluV0lZ10xkqpa36Nb/3xJfoj02ltFXddMYX66YzVEpbldJWddMZKqWt+jW/98SX6I9NpbRV3XTGF+umM1RKW5XSVnXTGSqlrfo1v/fEl+iPTaW0Vd10xhfrpjNUSluV0lZ10xkqpa36Nb/3xJfoj02ltFXddMYX66YzVEpbldJWddMZKqWt+jXPPLF+zEopbVVK20rddMYXS2l7opS2W//f/XTPPLF+zEopbVVK20rddMYXS2l7opS2W//f/XTPPLF+zEopbVVK20rddMYXS2l7opS2W//f/XTPPLF+zEopbVVK20rddMYXS2l7opS2W//f/XTPPLF+zEopbVVK20rddMYXS2l7opS2W//f/XTPPLF+zEopbVVK20rddMYXS2l7opS2W//f/XTPPLF+zEopbVVK20rddMYXS2l7opS2W//f/XTPPLF+zEopbVVK20rddMYXS2l7opS2W//f/XTPPLF+zEopbVVK20rddMYXS2l7opS2W//f/XTPPLF+zEopbVVK20rddMYXS2l7opS2W//f/XS/98Q/Rn/kqpvOqNRNZ0wqpa26RXf5YtPNv+Eq0R+l6qYzKnXTGZNKaatu0V2+2HTzb7hK9EepuumMSt10xqRS2qpbdJcvNt38G64S/VGqbjqjUjedMamUtuoW3eWLTTf/hqtEf5Sqm86o1E1nTCqlrbpFd/li082/4SrRH6XqpjMqddMZk0ppq27RXb7YdPNvuEr0R6m66YxK3XTGpFLaqlt0ly823fwbrhL9UapuOqNSN50xqZS26hbd5YtNN/+Gq0R/lKqbzqjUTWdMKqWtukV3+WLTzb/hKtEfpeqmMyp10xmTSmmrbtFdvth042+ol7rN/0fXGZVS2lZKaTuplLYqpW2llLbqFeOfRC9/m/8HrTMqpbStlNJ2UiltVUrbSilt1SvGP4le/jb/D1pnVEppWyml7aRS2qqUtpVS2qpXjH8Svfxt/h+0zqiU0rZSSttJpbRVKW0rpbRVrxj/JHr52/w/aJ1RKaVtpZS2k0ppq1LaVkppq14x/kn08rf5f9A6o1JK20opbSeV0laltK2U0la9YvyT6OVv8/+gdUallLaVUtpOKqWtSmlbKaWtesX4J9HL3+b/QeuMSiltK6W0nVRKW5XStlJKW/WK8U+il7/N/4PWGZVS2lZKaTuplLYqpW2llLbqFeOfRC9/m/8HrTMqpbStlNJ2UiltVUrbSilt1SvGP4levnqFnk2ltFUpbVU3nXGibjpDpbRVt+gulbrpDDXd+BvqpapX6NlUSluV0lZ10xkn6qYzVEpbdYvuUqmbzlDTjb+hXqp6hZ5NpbRVKW1VN51xom46Q6W0VbfoLpW66Qw13fgb6qWqV+jZVEpbldJWddMZJ+qmM1RKW3WL7lKpm85Q042/oV6qeoWeTaW0VSltVTedcaJuOkOltFW36C6VuukMNd34G+qlqlfo2VRKW5XSVnXTGSfqpjNUSlt1i+5SqZvOUNONv6FeqnqFnk2ltFUpbVU3nXGibjpDpbRVt+gulbrpDDXd+BvqpapX6NlUSluV0lZ10xkn6qYzVEpbdYvuUqmbzlDTjb+hXqp6hZ5NpbRVKW1VN51xom46Q6W0VbfoLpW66Qw13fgb6qWqV+jZVEpbldJWddMZJ+qmM1RKW3WL7lKpm85Q042/oV6qSml7opS26hbd5US36C4qpa1KafvFUtqqlLZquvE31EtVKW1PlNJW3aK7nOgW3UWltFUpbb9YSluV0lZNN/6Geqkqpe2JUtqqW3SXE92iu6iUtiql7RdLaatS2qrpxt9QL1WltD1RSlt1i+5yolt0F5XSVqW0/WIpbVVKWzXd+BvqpaqUtidKaatu0V1OdIvuolLaqpS2XyylrUppq6Ybf0O9VJXS9kQpbdUtusuJbtFdVEpbldL2i6W0VSlt1XTjb6iXqlLaniilrbpFdznRLbqLSmmrUtp+sZS2KqWtmm78DfVSVUrbE6W0VbfoLie6RXdRKW1VStsvltJWpbRV042/oV6qSml7opS26hbd5US36C4qpa1KafvFUtqqlLZquvE31EtVKW1PlNJW3aK7nOgW3UWltFUpbb9YSluV0lZNN/6Geqkqpe2JUtqqlLYqpa3qpjPUK/Rs6hbd5UQpbdUrxj+JXr5KaXuilLYqpa1Kaau66Qz1Cj2bukV3OVFKW/WK8U+il69S2p4opa1KaatS2qpuOkO9Qs+mbtFdTpTSVr1i/JPo5auUtidKaatS2qqUtqqbzlCv0LOpW3SXE6W0Va8Y/yR6+Sql7YlS2qqUtiqlreqmM9Qr9GzqFt3lRClt1SvGP4levkppe6KUtiqlrUppq7rpDPUKPZu6RXc5UUpb9YrxT6KXr1LaniilrUppq1Laqm46Q71Cz6Zu0V1OlNJWvWL8k+jlq5S2J0ppq1LaqpS2qpvOUK/Qs6lbdJcTpbRVrxj/JHr5KqXtiVLaqpS2KqWt6qYz1Cv0bOoW3eVEKW3VK8Y/iV6+Sml7opS2KqWtSmmruukM9Qo9m7pFdzlRSlv1ivFPopevUtqeKKWtSmmrbtFd1HS684l+jd6BSmmrpht/Q71UldL2RCltVUpbdYvuoqbTnU/0a/QOVEpbNd34G+qlqpS2J0ppq1Laqlt0FzWd7nyiX6N3oFLaqunG31AvVaW0PVFKW5XSVt2iu6jpdOcT/Rq9A5XSVk03/oZ6qSql7YlS2qqUtuoW3UVNpzuf6NfoHaiUtmq68TfUS1UpbU+U0laltFW36C5qOt35RL9G70CltFXTjb+hXqpKaXuilLYqpa26RXdR0+nOJ/o1egcqpa2abvwN9VJVStsTpbRVKW3VLbqLmk53PtGv0TtQKW3VdONvqJeqUtqeKKWtSmmrbtFd1HS684l+jd6BSmmrpht/Q71UldL2RCltVUpbdYvuoqbTnU/0a/QOVEpbNd34G+qlqlfo2dQr9GwqpW2llLaVUtqqlLaqm85QKW3VK8Y/iV6+eoWeTb1Cz6ZS2lZKaVsppa1Kaau66QyV0la9YvyT6OWrV+jZ1Cv0bCqlbaWUtpVS2qqUtqqbzlApbdUrxj+JXr56hZ5NvULPplLaVkppWymlrUppq7rpDJXSVr1i/JPo5atX6NnUK/RsKqVtpZS2lVLaqpS2qpvOUClt1SvGP4levnqFnk29Qs+mUtpWSmlbKaWtSmmruukMldJWvWL8k+jlq1fo2dQr9GwqpW2llLaVUtqqlLaqm85QKW3VK8Y/iV6+eoWeTb1Cz6ZS2lZKaVsppa1Kaau66QyV0la9YvyT6OWrV+jZ1Cv0bCqlbaWUtpVS2qqUtqqbzlApbdUrxj+JXr56hZ5NvULPplLaVkppWymlrUppq7rpDJXSVr1i/JPo5W/3/qC1Vd10RqVuOmNSKW0rpbRVKW3VK8Y/iV7+9nv/IDqjUjedMamUtpVS2qqUtuoV459EL3/7vX8QnVGpm86YVErbSiltVUpb9YrxT6KXv/3eP4jOqNRNZ0wqpW2llLYqpa16xfgn0cvffu8fRGdU6qYzJpXStlJKW5XSVr1i/JPo5W+/9w+iMyp10xmTSmlbKaWtSmmrXjH+SfTyt9/7B9EZlbrpjEmltK2U0laltFWvGP8kevnb7/2D6IxK3XTGpFLaVkppq1LaqleMfxK9/O33/kF0RqVuOmNSKW0rpbRVKW3VK8Y/iV7+9nv/IDqjUjedMamUtpVS2qqUtuoV7zzJWmv9qP2Qr7XWx+2HfK21Pm4/5Gut9XH7IV9rrY/bD/laa33cfsjXWuvj9kO+1loftx/ytdb6uP2Qr7XWx+2HfK21Pm4/5Gut9XH7IV9rrY/bD/laa33cfsjXWuvj9kO+1loftx/ytdb6uP2Qr7XWx+2HfK21Pm4/5Gut9XH7IV9rrY/bD/laa33cfsjXWuvj9kO+1loftx/ytdb6uP2Qr7XWx+2HfK21Pm4/5Gut9XH7IV9rrY/bD/laa33cfsjXWuvj9kO+1loftx/ytdb6uP2Qr7XWx+2HfK21Pm4/5Gut9XH7IV9rrY/bD/laa33cfsjXWuvj9kO+1lqf9t9//wMAhtE5b0zoUwAAAABJRU5ErkJggg=="/>
          <p:cNvSpPr>
            <a:spLocks noChangeAspect="1" noChangeArrowheads="1"/>
          </p:cNvSpPr>
          <p:nvPr/>
        </p:nvSpPr>
        <p:spPr bwMode="auto">
          <a:xfrm>
            <a:off x="215900" y="15875"/>
            <a:ext cx="2381250" cy="2381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AutoShape 6" descr="data:image/png;base64,iVBORw0KGgoAAAANSUhEUgAAAXIAAAFyCAYAAADoJFEJAAAAAXNSR0IArs4c6QAAAARnQU1BAACxjwv8YQUAAAAJcEhZcwAADsMAAA7DAcdvqGQAACQgSURBVHhe7dRBjuw4DETBf/9Lz6D3sUiAhESrGMBbJiS7uv3vv7XWWp+2H/K11vq4/ZCvtdbH7Yd8rbU+bj/ka631cfshX2utj9sP+Vprfdx+yNda6+P2Q77WWh+3H/K11vq4/ZCvtdbH7Yd8rbU+bj/ka631cfshX2utj9sP+Vprfdx+yNda6+P2Q77WWh+3H/K11vq4/ZCvtdbH7Yd8rbU+bj/ka631cfshX2utj9sP+Vprfdx+yNda6+P2Q77WWh+3H/K11vq4/ZCvtdbH7Yd8rbU+bj/ka631cfshX2utj9sP+Vprfdx+yNda6+P2Q77WWh+3H/K11vq4/ZCvtdbH7Yd8rbU+bj/ka631cfshX2utj9sP+Vprfdx+yNda6+PGf8j//fu3oZS2KqWtSmk7qZS2lVLaqpS2W/7+bhl/Q73Ubf4/ekrbSaW0rZTSVqW03fL3d8v4G+qlbvP/0VPaTiqlbaWUtiql7Za/v1vG31AvdZv/j57SdlIpbSultFUpbbf8/d0y/oZ6qdv8f/SUtpNKaVsppa1Kabvl7++W8TfUS93m/6OntJ1USttKKW1VStstf3+3jL+hXuo2/x89pe2kUtpWSmmrUtpu+fu7ZfwN9VK3+f/oKW0nldK2UkpbldJ2y9/fLeNvqJe6zf9HT2k7qZS2lVLaqpS2W/7+bhl/Q73Ubf4/ekrbSaW0rZTSVqW03fL3d8v4G+qlqlfo2VRK20rddEalbjpD3aK7qJS26hV6NjXd+BvqpapX6NlUSttK3XRGpW46Q92iu6iUtuoVejY13fgb6qWqV+jZVErbSt10RqVuOkPdoruolLbqFXo2Nd34G+qlqlfo2VRK20rddEalbjpD3aK7qJS26hV6NjXd+BvqpapX6NlUSttK3XRGpW46Q92iu6iUtuoVejY13fgb6qWqV+jZVErbSt10RqVuOkPdoruolLbqFXo2Nd34G+qlqlfo2VRK20rddEalbjpD3aK7qJS26hV6NjXd+BvqpapX6NlUSttK3XRGpW46Q92iu6iUtuoVejY13fgb6qWqV+jZVErbSt10RqVuOkPdoruolLbqFXo2Nd34G+qlqlfo2VRK20rddEalbjpD3aK7qJS26hV6NjXd+BvqpaqUtidKaatu0V0qTac7q246Q3XTGSql7YlS2qrpxt9QL1WltD1RSlt1i+5SaTrdWXXTGaqbzlApbU+U0lZNN/6Geqkqpe2JUtqqW3SXStPpzqqbzlDddIZKaXuilLZquvE31EtVKW1PlNJW3aK7VJpOd1bddIbqpjNUStsTpbRV042/oV6qSml7opS26hbdpdJ0urPqpjNUN52hUtqeKKWtmm78DfVSVUrbE6W0VbfoLpWm051VN52huukMldL2RClt1XTjb6iXqlLaniilrbpFd6k0ne6suukM1U1nqJS2J0ppq6Ybf0O9VJXS9kQpbdUtukul6XRn1U1nqG46Q6W0PVFKWzXd+BvqpaqUtidKaatu0V0qTac7q246Q3XTGSql7YlS2qrpxt9QL1WltD1RSlt1i+5SaTrdWXXTGaqbzlApbU+U0lZNN/6Geqkqpe2JUtqqlLaVptOdK6W0VSltVTedoVLaniilrZpu/A31UlVK2xOltFUpbStNpztXSmmrUtqqbjpDpbQ9UUpbNd34G+qlqpS2J0ppq1LaVppOd66U0laltFXddIZKaXuilLZquvE31EtVKW1PlNJWpbStNJ3uXCmlrUppq7rpDJXS9kQpbdV042+ol6pS2p4opa1KaVtpOt25UkpbldJWddMZKqXtiVLaqunG31AvVaW0PVFKW5XSttJ0unOllLYqpa3qpjNUStsTpbRV042/oV6qSml7opS2KqVtpel050opbVVKW9VNZ6iUtidKaaumG39DvVSV0vZEKW1VSttK0+nOlVLaqpS2qpvOUCltT5TSVk03/oZ6qSql7YlS2qqUtpWm050rpbRVKW1VN52hUtqeKKWtmm78DfVSVUrbE6W0VSltK02nO1dKaatS2qpuOkOltD1RSls13fgb6qWqlLYnSmmrbtFdKnXTGSqlrXqFnk2ltD1RSls13fgb6qWqlLYnSmmrbtFdKnXTGSqlrXqFnk2ltD1RSls13fgb6qWqlLYnSmmrbtFdKnXTGSqlrXqFnk2ltD1RSls13fgb6qWqlLYnSmmrbtFdKnXTGSqlrXqFnk2ltD1RSls13fgb6qWqlLYnSmmrbtFdKnXTGSqlrXqFnk2ltD1RSls13fgb6qWqlLYnSmmrbtFdKnXTGSqlrXqFnk2ltD1RSls13fgb6qWqlLYnSmmrbtFdKnXTGSqlrXqFnk2ltD1RSls13fgb6qWqlLYnSmmrbtFdKnXTGSqlrXqFnk2ltD1RSls13fgb6qWqlLYnSmmrbtFdKnXTGSqlrXqFnk2ltD1RSls13fgb6qWqlLYnSmmrbtFdKnXTGSqlrXqFnk2ltD1RSls13fgb6qWqV+jZ1C26i+qmM1RK20opbSt10xnqFXo2Nd34G+qlqlfo2dQtuovqpjNUSttKKW0rddMZ6hV6NjXd+BvqpapX6NnULbqL6qYzVErbSiltK3XTGeoVejY13fgb6qWqV+jZ1C26i+qmM1RK20opbSt10xnqFXo2Nd34G+qlqlfo2dQtuovqpjNUSttKKW0rddMZ6hV6NjXd+BvqpapX6NnULbqL6qYzVErbSiltK3XTGeoVejY13fgb6qWqV+jZ1C26i+qmM1RK20opbSt10xnqFXo2Nd34G+qlqlfo2dQtuovqpjNUSttKKW0rddMZ6hV6NjXd+BvqpapX6NnULbqL6qYzVErbSiltK3XTGeoVejY13fgb6qWqV+jZ1C26i+qmM1RK20opbSt10xnqFXo2Nd34G+qlbv0fjpS2KqWtSmmrUtqqlLYqpa1Kabvl7++W8TfUS91+78OR0laltFUpbVVKW5XSdsvf3y3jb6iXuv3ehyOlrUppq1LaqpS2KqXtlr+/W8bfUC91+70PR0pbldJWpbRVKW1VStstf3+3jL+hXur2ex+OlLYqpa1KaatS2qqUtlv+/m4Zf0O91O33PhwpbVVKW5XSVqW0VSltt/z93TL+hnqp2+99OFLaqpS2KqWtSmmrUtpu+fu7ZfwN9VK33/twpLRVKW1VSluV0laltN3y93fL+BvqpW6/9+FIaatS2qqUtiqlrUppu+Xv75bxN9RL3X7vw5HSVqW0VSltVUpbldJ2y9/fLfNvuEr0R1mpm85Q3XTGiVLaqrX+7F/C4/TPX6mbzlDddMaJUtqqtf7sX8Lj9M9fqZvOUN10xolS2qq1/uxfwuP0z1+pm85Q3XTGiVLaqrX+7F/C4/TPX6mbzlDddMaJUtqqtf7sX8Lj9M9fqZvOUN10xolS2qq1/uxfwuP0z1+pm85Q3XTGiVLaqrX+7F/C4/TPX6mbzlDddMaJUtqqtf7sX8Lj9M9fqZvOUN10xolS2qq1/uxfwuP0z1+pm85Q3XTGiVLaqrX+jP9L0B+vSmlbKaXtiW7RXVRKW5XSVnXTGeoW3UV10xkqpW2l6cbfUC9VpbStlNL2RLfoLiqlrUppq7rpDHWL7qK66QyV0rbSdONvqJeqUtpWSml7olt0F5XSVqW0Vd10hrpFd1HddIZKaVtpuvE31EtVKW0rpbQ90S26i0ppq1Laqm46Q92iu6huOkOltK003fgb6qWqlLaVUtqe6BbdRaW0VSltVTedoW7RXVQ3naFS2laabvwN9VJVSttKKW1PdIvuolLaqpS2qpvOULfoLqqbzlApbStNN/6GeqkqpW2llLYnukV3USltVUpb1U1nqFt0F9VNZ6iUtpWmG39DvVSV0rZSStsT3aK7qJS2KqWt6qYz1C26i+qmM1RK20rTjb+hXqpKaVsppe2JbtFdVEpbldJWddMZ6hbdRXXTGSqlbaXpxt9QL1WltK2U0vZEt+guKqWtSmmruukMdYvuorrpDJXSttJ08294iX5MtUzvSqW0PVFK20opbVVK2xPdoruo6ebf8BL9mGqZ3pVKaXuilLaVUtqqlLYnukV3UdPNv+El+jHVMr0rldL2RCltK6W0VSltT3SL7qKmm3/DS/RjqmV6Vyql7YlS2lZKaatS2p7oFt1FTTf/hpfox1TL9K5UStsTpbStlNJWpbQ90S26i5pu/g0v0Y+pluldqZS2J0ppWymlrUppe6JbdBc13fwbXqIfUy3Tu1IpbU+U0rZSSluV0vZEt+guarr5N7xEP6ZapnelUtqeKKVtpZS2KqXtiW7RXdR08294iX5MtUzvSqW0PVFK20opbVVK2xPdoruo6ebf8BL9mGqZ3pVKaXuilLaVUtqqlLYnukV3UdONv6Fe6olu0V0qpbStlNK2UjedoVLaqul050opbSu9YvyT6OWf6BbdpVJK20opbSt10xkqpa2aTneulNK20ivGP4le/olu0V0qpbStlNK2UjedoVLaqul050opbSu9YvyT6OWf6BbdpVJK20opbSt10xkqpa2aTneulNK20ivGP4le/olu0V0qpbStlNK2UjedoVLaqul050opbSu9YvyT6OWf6BbdpVJK20opbSt10xkqpa2aTneulNK20ivGP4le/olu0V0qpbStlNK2UjedoVLaqul050opbSu9YvyT6OWf6BbdpVJK20opbSt10xkqpa2aTneulNK20ivGP4le/olu0V0qpbStlNK2UjedoVLaqul050opbSu9YvyT6OWf6BbdpVJK20opbSt10xkqpa2aTneulNK20iveeZKQfsxJpbStdIvuom7RXdQtusuJXqFnU9O984uE9CNNKqVtpVt0F3WL7qJu0V1O9Ao9m5runV8kpB9pUiltK92iu6hbdBd1i+5yolfo2dR07/wiIf1Ik0ppW+kW3UXdoruoW3SXE71Cz6ame+cXCelHmlRK20q36C7qFt1F3aK7nOgVejY13Tu/SEg/0qRS2la6RXdRt+gu6hbd5USv0LOp6d75RUL6kSaV0rbSLbqLukV3UbfoLid6hZ5NTffOLxLSjzSplLaVbtFd1C26i7pFdznRK/Rsarp3fpGQfqRJpbStdIvuom7RXdQtusuJXqFnU9O984uE9CNNKqVtpVt0F3WL7qJu0V1O9Ao9m5pu/A31UlVKW5XS9oultK3UTWdUSmmrUtqqW3QXldK20q8Z/8T6kVRKW5XS9oultK3UTWdUSmmrUtqqW3QXldK20q8Z/8T6kVRKW5XS9oultK3UTWdUSmmrUtqqW3QXldK20q8Z/8T6kVRKW5XS9oultK3UTWdUSmmrUtqqW3QXldK20q8Z/8T6kVRKW5XS9oultK3UTWdUSmmrUtqqW3QXldK20q8Z/8T6kVRKW5XS9oultK3UTWdUSmmrUtqqW3QXldK20q8Z/8T6kVRKW5XS9oultK3UTWdUSmmrUtqqW3QXldK20q8Z/8T6kVRKW5XS9oultK3UTWdUSmmrUtqqW3QXldK20q8Z/8T6kVRKW5XS9oultK3UTWdUSmmrUtqqW3QXldK20q8Z/8T6kVRKW5XS9oultK3UTWdUSmmrUtqqW3QXldK20q8Z/8T6kVRK20opbdUtuotKaVsppa1KaVsppe2kbtFdTjTd+BvqpaqUtpVS2qpbdBeV0rZSSluV0rZSSttJ3aK7nGi68TfUS1UpbSultFW36C4qpW2llLYqpW2llLaTukV3OdF042+ol6pS2lZKaatu0V1USttKKW1VSttKKW0ndYvucqLpxt9QL1WltK2U0lbdoruolLaVUtqqlLaVUtpO6hbd5UTTjb+hXqpKaVsppa26RXdRKW0rpbRVKW0rpbSd1C26y4mmG39DvVSV0rZSSlt1i+6iUtpWSmmrUtpWSmk7qVt0lxNNN/6GeqkqpW2llLbqFt1FpbStlNJWpbStlNJ2UrfoLieabvwN9VJVSttKKW3VLbqLSmlbKaWtSmlbKaXtpG7RXU403fgb6qWqlLaVUtqqW3QXldK2UkpbldK2UkrbSd2iu5xouvE31EudVDedoW7RXVRK20opbU+U0rZSSttK3XTGiaYbf0O91El10xnqFt1FpbStlNL2RCltK6W0rdRNZ5xouvE31EudVDedoW7RXVRK20opbU+U0rZSSttK3XTGiaYbf0O91El10xnqFt1FpbStlNL2RCltK6W0rdRNZ5xouvE31EudVDedoW7RXVRK20opbU+U0rZSSttK3XTGiaYbf0O91El10xnqFt1FpbStlNL2RCltK6W0rdRNZ5xouvE31EudVDedoW7RXVRK20opbU+U0rZSSttK3XTGiaYbf0O91El10xnqFt1FpbStlNL2RCltK6W0rdRNZ5xouvE31EudVDedoW7RXVRK20opbU+U0rZSSttK3XTGiaYbf0O91El10xnqFt1FpbStlNL2RCltK6W0rdRNZ5xouvk3DOnlq1+jd1Cpm85QKW1VSlt1i+5yopS2qpvOUK945kn0I6lfo3dQqZvOUCltVUpbdYvucqKUtqqbzlCveOZJ9COpX6N3UKmbzlApbVVKW3WL7nKilLaqm85Qr3jmSfQjqV+jd1Cpm85QKW1VSlt1i+5yopS2qpvOUK945kn0I6lfo3dQqZvOUCltVUpbdYvucqKUtqqbzlCveOZJ9COpX6N3UKmbzlApbVVKW3WL7nKilLaqm85Qr3jmSfQjqV+jd1Cpm85QKW1VSlt1i+5yopS2qpvOUK945kn0I6lfo3dQqZvOUCltVUpbdYvucqKUtqqbzlCveOZJ9COpX6N3UKmbzlApbVVKW3WL7nKilLaqm85Qr3jmSfQjqV+jd1Cpm85QKW1VSlt1i+5yopS2qpvOUK8Y/yR6+Wo63blSN52huukMldL2RCltJ9VNZ1RKaateMf5J9PLVdLpzpW46Q3XTGSql7YlS2k6qm86olNJWvWL8k+jlq+l050rddIbqpjNUStsTpbSdVDedUSmlrXrF+CfRy1fT6c6VuukM1U1nqJS2J0ppO6luOqNSSlv1ivFPopevptOdK3XTGaqbzlApbU+U0nZS3XRGpZS26hXjn0QvX02nO1fqpjNUN52hUtqeKKXtpLrpjEopbdUrxj+JXr6aTneu1E1nqG46Q6W0PVFK20l10xmVUtqqV4x/Er18NZ3uXKmbzlDddIZKaXuilLaT6qYzKqW0Va8Y/yR6+Wo63blSN52huukMldL2RCltJ9VNZ1RKaateMf5J9PLVdLpzpW46Q3XTGSql7YlS2k6qm86olNJWveKZJ9GPVGk63VmltFXT6c4qpa26RXeplNJWpbQ90SueeRL9SJWm051VSls1ne6sUtqqW3SXSiltVUrbE73imSfRj1RpOt1ZpbRV0+nOKqWtukV3qZTSVqW0PdErnnkS/UiVptOdVUpbNZ3urFLaqlt0l0opbVVK2xO94pkn0Y9UaTrdWaW0VdPpziqlrbpFd6mU0laltD3RK555Ev1IlabTnVVKWzWd7qxS2qpbdJdKKW1VStsTveKZJ9GPVGk63VmltFXT6c4qpa26RXeplNJWpbQ90SueeRL9SJWm051VSls1ne6sUtqqW3SXSiltVUrbE73imSfRj1RpOt1ZpbRV0+nOKqWtukV3qZTSVqW0PdErnnkS/UiVptOdVUpbNZ3urFLaqlt0l0opbVVK2xO9YvyT6OWrbjrji02nO3+xW3SXStPpzurXjH9i/Uiqm874YtPpzl/sFt2l0nS6s/o1459YP5LqpjO+2HS68xe7RXepNJ3urH7N+CfWj6S66YwvNp3u/MVu0V0qTac7q18z/on1I6luOuOLTac7f7FbdJdK0+nO6teMf2L9SKqbzvhi0+nOX+wW3aXSdLqz+jXjn1g/kuqmM77YdLrzF7tFd6k0ne6sfs34J9aPpLrpjC82ne78xW7RXSpNpzurXzP+ifUjqW4644tNpzt/sVt0l0rT6c7q14x/Yv1IqpvO+GLT6c5f7BbdpdJ0urP6Nb/3xJfoj02ltFXddMYX66YzVEpbldJWddMZKqWt+jW/98SX6I9NpbRV3XTGF+umM1RKW5XSVnXTGSqlrfo1v/fEl+iPTaW0Vd10xhfrpjNUSluV0lZ10xkqpa36Nb/3xJfoj02ltFXddMYX66YzVEpbldJWddMZKqWt+jW/98SX6I9NpbRV3XTGF+umM1RKW5XSVnXTGSqlrfo1v/fEl+iPTaW0Vd10xhfrpjNUSluV0lZ10xkqpa36Nb/3xJfoj02ltFXddMYX66YzVEpbldJWddMZKqWt+jW/98SX6I9NpbRV3XTGF+umM1RKW5XSVnXTGSqlrfo1v/fEl+iPTaW0Vd10xhfrpjNUSluV0lZ10xkqpa36Nb/3xJfoj02ltFXddMYX66YzVEpbldJWddMZKqWt+jXPPLF+zEopbVVK20rddMYXS2l7opS2W//f/XTPPLF+zEopbVVK20rddMYXS2l7opS2W//f/XTPPLF+zEopbVVK20rddMYXS2l7opS2W//f/XTPPLF+zEopbVVK20rddMYXS2l7opS2W//f/XTPPLF+zEopbVVK20rddMYXS2l7opS2W//f/XTPPLF+zEopbVVK20rddMYXS2l7opS2W//f/XTPPLF+zEopbVVK20rddMYXS2l7opS2W//f/XTPPLF+zEopbVVK20rddMYXS2l7opS2W//f/XTPPLF+zEopbVVK20rddMYXS2l7opS2W//f/XTPPLF+zEopbVVK20rddMYXS2l7opS2W//f/XS/98Q/Rn/kqpvOqNRNZ0wqpa26RXf5YtPNv+Eq0R+l6qYzKnXTGZNKaatu0V2+2HTzb7hK9EepuumMSt10xqRS2qpbdJcvNt38G64S/VGqbjqjUjedMamUtuoW3eWLTTf/hqtEf5Sqm86o1E1nTCqlrbpFd/li082/4SrRH6XqpjMqddMZk0ppq27RXb7YdPNvuEr0R6m66YxK3XTGpFLaqlt0ly823fwbrhL9UapuOqNSN50xqZS26hbd5YtNN/+Gq0R/lKqbzqjUTWdMKqWtukV3+WLTzb/hKtEfpeqmMyp10xmTSmmrbtFdvth042+ol7rN/0fXGZVS2lZKaTuplLYqpW2llLbqFeOfRC9/m/8HrTMqpbStlNJ2UiltVUrbSilt1SvGP4le/jb/D1pnVEppWyml7aRS2qqUtpVS2qpXjH8Svfxt/h+0zqiU0rZSSttJpbRVKW0rpbRVrxj/JHr52/w/aJ1RKaVtpZS2k0ppq1LaVkppq14x/kn08rf5f9A6o1JK20opbSeV0laltK2U0la9YvyT6OVv8/+gdUallLaVUtpOKqWtSmlbKaWtesX4J9HL3+b/QeuMSiltK6W0nVRKW5XStlJKW/WK8U+il7/N/4PWGZVS2lZKaTuplLYqpW2llLbqFeOfRC9/m/8HrTMqpbStlNJ2UiltVUrbSilt1SvGP4levnqFnk2ltFUpbVU3nXGibjpDpbRVt+gulbrpDDXd+BvqpapX6NlUSluV0lZ10xkn6qYzVEpbdYvuUqmbzlDTjb+hXqp6hZ5NpbRVKW1VN51xom46Q6W0VbfoLpW66Qw13fgb6qWqV+jZVEpbldJWddMZJ+qmM1RKW3WL7lKpm85Q042/oV6qeoWeTaW0VSltVTedcaJuOkOltFW36C6VuukMNd34G+qlqlfo2VRKW5XSVnXTGSfqpjNUSlt1i+5SqZvOUNONv6FeqnqFnk2ltFUpbVU3nXGibjpDpbRVt+gulbrpDDXd+BvqpapX6NlUSluV0lZ10xkn6qYzVEpbdYvuUqmbzlDTjb+hXqp6hZ5NpbRVKW1VN51xom46Q6W0VbfoLpW66Qw13fgb6qWqV+jZVEpbldJWddMZJ+qmM1RKW3WL7lKpm85Q042/oV6qSml7opS26hbd5US36C4qpa1KafvFUtqqlLZquvE31EtVKW1PlNJW3aK7nOgW3UWltFUpbb9YSluV0lZNN/6Geqkqpe2JUtqqW3SXE92iu6iUtiql7RdLaatS2qrpxt9QL1WltD1RSlt1i+5yolt0F5XSVqW0/WIpbVVKWzXd+BvqpaqUtidKaatu0V1OdIvuolLaqpS2XyylrUppq6Ybf0O9VJXS9kQpbdUtusuJbtFdVEpbldL2i6W0VSlt1XTjb6iXqlLaniilrbpFdznRLbqLSmmrUtp+sZS2KqWtmm78DfVSVUrbE6W0VbfoLie6RXdRKW1VStsvltJWpbRV042/oV6qSml7opS26hbd5US36C4qpa1KafvFUtqqlLZquvE31EtVKW1PlNJW3aK7nOgW3UWltFUpbb9YSluV0lZNN/6Geqkqpe2JUtqqlLYqpa3qpjPUK/Rs6hbd5UQpbdUrxj+JXr5KaXuilLYqpa1Kaau66Qz1Cj2bukV3OVFKW/WK8U+il69S2p4opa1KaatS2qpuOkO9Qs+mbtFdTpTSVr1i/JPo5auUtidKaatS2qqUtqqbzlCv0LOpW3SXE6W0Va8Y/yR6+Sql7YlS2qqUtiqlreqmM9Qr9GzqFt3lRClt1SvGP4levkppe6KUtiqlrUppq7rpDPUKPZu6RXc5UUpb9YrxT6KXr1LaniilrUppq1Laqm46Q71Cz6Zu0V1OlNJWvWL8k+jlq5S2J0ppq1LaqpS2qpvOUK/Qs6lbdJcTpbRVrxj/JHr5KqXtiVLaqpS2KqWt6qYz1Cv0bOoW3eVEKW3VK8Y/iV6+Sml7opS2KqWtSmmruukM9Qo9m7pFdzlRSlv1ivFPopevUtqeKKWtSmmrbtFd1HS684l+jd6BSmmrpht/Q71UldL2RCltVUpbdYvuoqbTnU/0a/QOVEpbNd34G+qlqpS2J0ppq1Laqlt0FzWd7nyiX6N3oFLaqunG31AvVaW0PVFKW5XSVt2iu6jpdOcT/Rq9A5XSVk03/oZ6qSql7YlS2qqUtuoW3UVNpzuf6NfoHaiUtmq68TfUS1UpbU+U0laltFW36C5qOt35RL9G70CltFXTjb+hXqpKaXuilLYqpa26RXdR0+nOJ/o1egcqpa2abvwN9VJVStsTpbRVKW3VLbqLmk53PtGv0TtQKW3VdONvqJeqUtqeKKWtSmmrbtFd1HS684l+jd6BSmmrpht/Q71UldL2RCltVUpbdYvuoqbTnU/0a/QOVEpbNd34G+qlqlfo2dQr9GwqpW2llLaVUtqqlLaqm85QKW3VK8Y/iV6+eoWeTb1Cz6ZS2lZKaVsppa1Kaau66QyV0la9YvyT6OWrV+jZ1Cv0bCqlbaWUtpVS2qqUtqqbzlApbdUrxj+JXr56hZ5NvULPplLaVkppWymlrUppq7rpDJXSVr1i/JPo5atX6NnUK/RsKqVtpZS2lVLaqpS2qpvOUClt1SvGP4levnqFnk29Qs+mUtpWSmlbKaWtSmmruukMldJWvWL8k+jlq1fo2dQr9GwqpW2llLaVUtqqlLaqm85QKW3VK8Y/iV6+eoWeTb1Cz6ZS2lZKaVsppa1Kaau66QyV0la9YvyT6OWrV+jZ1Cv0bCqlbaWUtpVS2qqUtqqbzlApbdUrxj+JXr56hZ5NvULPplLaVkppWymlrUppq7rpDJXSVr1i/JPo5W/3/qC1Vd10RqVuOmNSKW0rpbRVKW3VK8Y/iV7+9nv/IDqjUjedMamUtpVS2qqUtuoV459EL3/7vX8QnVGpm86YVErbSiltVUpb9YrxT6KXv/3eP4jOqNRNZ0wqpW2llLYqpa16xfgn0cvffu8fRGdU6qYzJpXStlJKW5XSVr1i/JPo5W+/9w+iMyp10xmTSmlbKaWtSmmrXjH+SfTyt9/7B9EZlbrpjEmltK2U0laltFWvGP8kevnb7/2D6IxK3XTGpFLaVkppq1LaqleMfxK9/O33/kF0RqVuOmNSKW0rpbRVKW3VK8Y/iV7+9nv/IDqjUjedMamUtpVS2qqUtuoV7zzJWmv9qP2Qr7XWx+2HfK21Pm4/5Gut9XH7IV9rrY/bD/laa33cfsjXWuvj9kO+1loftx/ytdb6uP2Qr7XWx+2HfK21Pm4/5Gut9XH7IV9rrY/bD/laa33cfsjXWuvj9kO+1loftx/ytdb6uP2Qr7XWx+2HfK21Pm4/5Gut9XH7IV9rrY/bD/laa33cfsjXWuvj9kO+1loftx/ytdb6uP2Qr7XWx+2HfK21Pm4/5Gut9XH7IV9rrY/bD/laa33cfsjXWuvj9kO+1loftx/ytdb6uP2Qr7XWx+2HfK21Pm4/5Gut9XH7IV9rrY/bD/laa33cfsjXWuvj9kO+1lqf9t9//wMAhtE5b0zoUwAAAABJRU5ErkJggg=="/>
          <p:cNvSpPr>
            <a:spLocks noChangeAspect="1" noChangeArrowheads="1"/>
          </p:cNvSpPr>
          <p:nvPr/>
        </p:nvSpPr>
        <p:spPr bwMode="auto">
          <a:xfrm>
            <a:off x="368300" y="168275"/>
            <a:ext cx="2381250" cy="2381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1031"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9295" y="1369179"/>
            <a:ext cx="633079" cy="633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8" name="Rectangle 14"/>
          <p:cNvSpPr>
            <a:spLocks noChangeArrowheads="1"/>
          </p:cNvSpPr>
          <p:nvPr/>
        </p:nvSpPr>
        <p:spPr bwMode="auto">
          <a:xfrm>
            <a:off x="5343295" y="1616881"/>
            <a:ext cx="1794205" cy="18081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defTabSz="914400" fontAlgn="base">
              <a:lnSpc>
                <a:spcPct val="150000"/>
              </a:lnSpc>
              <a:spcBef>
                <a:spcPct val="0"/>
              </a:spcBef>
              <a:spcAft>
                <a:spcPct val="0"/>
              </a:spcAft>
            </a:pPr>
            <a:r>
              <a:rPr kumimoji="1" lang="ja-JP" altLang="en-US" sz="900" b="0" i="0" u="none" strike="noStrike" cap="none" normalizeH="0" baseline="0" dirty="0">
                <a:ln>
                  <a:noFill/>
                </a:ln>
                <a:solidFill>
                  <a:schemeClr val="bg1">
                    <a:lumMod val="95000"/>
                  </a:schemeClr>
                </a:solidFill>
                <a:effectLst/>
                <a:latin typeface="Arial" pitchFamily="34" charset="0"/>
                <a:ea typeface="ＭＳ Ｐゴシック" pitchFamily="50" charset="-128"/>
                <a:cs typeface="ＭＳ Ｐゴシック" pitchFamily="50" charset="-128"/>
              </a:rPr>
              <a:t>ドイツの大学ランキングはこちらから</a:t>
            </a:r>
            <a:endParaRPr kumimoji="1" lang="ja-JP" sz="900" b="0" i="0" u="none" strike="noStrike" cap="none" normalizeH="0" baseline="0" dirty="0">
              <a:ln>
                <a:noFill/>
              </a:ln>
              <a:solidFill>
                <a:schemeClr val="bg1">
                  <a:lumMod val="95000"/>
                </a:schemeClr>
              </a:solidFill>
              <a:effectLst/>
              <a:latin typeface="Arial" pitchFamily="34" charset="0"/>
              <a:ea typeface="ＭＳ Ｐゴシック" pitchFamily="50" charset="-128"/>
              <a:cs typeface="ＭＳ Ｐゴシック" pitchFamily="50" charset="-128"/>
            </a:endParaRPr>
          </a:p>
        </p:txBody>
      </p:sp>
      <p:grpSp>
        <p:nvGrpSpPr>
          <p:cNvPr id="130" name="グループ化 710"/>
          <p:cNvGrpSpPr/>
          <p:nvPr/>
        </p:nvGrpSpPr>
        <p:grpSpPr>
          <a:xfrm>
            <a:off x="2003140" y="3320032"/>
            <a:ext cx="1628775" cy="152400"/>
            <a:chOff x="1900238" y="2435225"/>
            <a:chExt cx="1628775" cy="152400"/>
          </a:xfrm>
        </p:grpSpPr>
        <p:sp>
          <p:nvSpPr>
            <p:cNvPr id="131" name="Freeform 5"/>
            <p:cNvSpPr>
              <a:spLocks/>
            </p:cNvSpPr>
            <p:nvPr/>
          </p:nvSpPr>
          <p:spPr bwMode="auto">
            <a:xfrm>
              <a:off x="2522538" y="2435225"/>
              <a:ext cx="1006475" cy="152400"/>
            </a:xfrm>
            <a:custGeom>
              <a:avLst/>
              <a:gdLst/>
              <a:ahLst/>
              <a:cxnLst>
                <a:cxn ang="0">
                  <a:pos x="612" y="0"/>
                </a:cxn>
                <a:cxn ang="0">
                  <a:pos x="0" y="0"/>
                </a:cxn>
                <a:cxn ang="0">
                  <a:pos x="0" y="96"/>
                </a:cxn>
                <a:cxn ang="0">
                  <a:pos x="612" y="96"/>
                </a:cxn>
                <a:cxn ang="0">
                  <a:pos x="612" y="96"/>
                </a:cxn>
                <a:cxn ang="0">
                  <a:pos x="620" y="94"/>
                </a:cxn>
                <a:cxn ang="0">
                  <a:pos x="628" y="90"/>
                </a:cxn>
                <a:cxn ang="0">
                  <a:pos x="632" y="84"/>
                </a:cxn>
                <a:cxn ang="0">
                  <a:pos x="634" y="74"/>
                </a:cxn>
                <a:cxn ang="0">
                  <a:pos x="634" y="22"/>
                </a:cxn>
                <a:cxn ang="0">
                  <a:pos x="634" y="22"/>
                </a:cxn>
                <a:cxn ang="0">
                  <a:pos x="632" y="14"/>
                </a:cxn>
                <a:cxn ang="0">
                  <a:pos x="628" y="6"/>
                </a:cxn>
                <a:cxn ang="0">
                  <a:pos x="620" y="2"/>
                </a:cxn>
                <a:cxn ang="0">
                  <a:pos x="612" y="0"/>
                </a:cxn>
                <a:cxn ang="0">
                  <a:pos x="612" y="0"/>
                </a:cxn>
              </a:cxnLst>
              <a:rect l="0" t="0" r="r" b="b"/>
              <a:pathLst>
                <a:path w="634" h="96">
                  <a:moveTo>
                    <a:pt x="612" y="0"/>
                  </a:moveTo>
                  <a:lnTo>
                    <a:pt x="0" y="0"/>
                  </a:lnTo>
                  <a:lnTo>
                    <a:pt x="0" y="96"/>
                  </a:lnTo>
                  <a:lnTo>
                    <a:pt x="612" y="96"/>
                  </a:lnTo>
                  <a:lnTo>
                    <a:pt x="612" y="96"/>
                  </a:lnTo>
                  <a:lnTo>
                    <a:pt x="620" y="94"/>
                  </a:lnTo>
                  <a:lnTo>
                    <a:pt x="628" y="90"/>
                  </a:lnTo>
                  <a:lnTo>
                    <a:pt x="632" y="84"/>
                  </a:lnTo>
                  <a:lnTo>
                    <a:pt x="634" y="74"/>
                  </a:lnTo>
                  <a:lnTo>
                    <a:pt x="634" y="22"/>
                  </a:lnTo>
                  <a:lnTo>
                    <a:pt x="634" y="22"/>
                  </a:lnTo>
                  <a:lnTo>
                    <a:pt x="632" y="14"/>
                  </a:lnTo>
                  <a:lnTo>
                    <a:pt x="628" y="6"/>
                  </a:lnTo>
                  <a:lnTo>
                    <a:pt x="620" y="2"/>
                  </a:lnTo>
                  <a:lnTo>
                    <a:pt x="612" y="0"/>
                  </a:lnTo>
                  <a:lnTo>
                    <a:pt x="612" y="0"/>
                  </a:lnTo>
                  <a:close/>
                </a:path>
              </a:pathLst>
            </a:custGeom>
            <a:solidFill>
              <a:srgbClr val="F7C8CE"/>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32" name="Freeform 6"/>
            <p:cNvSpPr>
              <a:spLocks/>
            </p:cNvSpPr>
            <p:nvPr/>
          </p:nvSpPr>
          <p:spPr bwMode="auto">
            <a:xfrm>
              <a:off x="1900238" y="2435225"/>
              <a:ext cx="622300" cy="152400"/>
            </a:xfrm>
            <a:custGeom>
              <a:avLst/>
              <a:gdLst/>
              <a:ahLst/>
              <a:cxnLst>
                <a:cxn ang="0">
                  <a:pos x="22" y="0"/>
                </a:cxn>
                <a:cxn ang="0">
                  <a:pos x="22" y="0"/>
                </a:cxn>
                <a:cxn ang="0">
                  <a:pos x="14" y="2"/>
                </a:cxn>
                <a:cxn ang="0">
                  <a:pos x="6" y="6"/>
                </a:cxn>
                <a:cxn ang="0">
                  <a:pos x="2" y="14"/>
                </a:cxn>
                <a:cxn ang="0">
                  <a:pos x="0" y="22"/>
                </a:cxn>
                <a:cxn ang="0">
                  <a:pos x="0" y="74"/>
                </a:cxn>
                <a:cxn ang="0">
                  <a:pos x="0" y="74"/>
                </a:cxn>
                <a:cxn ang="0">
                  <a:pos x="2" y="84"/>
                </a:cxn>
                <a:cxn ang="0">
                  <a:pos x="6" y="90"/>
                </a:cxn>
                <a:cxn ang="0">
                  <a:pos x="14" y="94"/>
                </a:cxn>
                <a:cxn ang="0">
                  <a:pos x="22" y="96"/>
                </a:cxn>
                <a:cxn ang="0">
                  <a:pos x="392" y="96"/>
                </a:cxn>
                <a:cxn ang="0">
                  <a:pos x="392" y="0"/>
                </a:cxn>
                <a:cxn ang="0">
                  <a:pos x="22" y="0"/>
                </a:cxn>
              </a:cxnLst>
              <a:rect l="0" t="0" r="r" b="b"/>
              <a:pathLst>
                <a:path w="392" h="96">
                  <a:moveTo>
                    <a:pt x="22" y="0"/>
                  </a:moveTo>
                  <a:lnTo>
                    <a:pt x="22" y="0"/>
                  </a:lnTo>
                  <a:lnTo>
                    <a:pt x="14" y="2"/>
                  </a:lnTo>
                  <a:lnTo>
                    <a:pt x="6" y="6"/>
                  </a:lnTo>
                  <a:lnTo>
                    <a:pt x="2" y="14"/>
                  </a:lnTo>
                  <a:lnTo>
                    <a:pt x="0" y="22"/>
                  </a:lnTo>
                  <a:lnTo>
                    <a:pt x="0" y="74"/>
                  </a:lnTo>
                  <a:lnTo>
                    <a:pt x="0" y="74"/>
                  </a:lnTo>
                  <a:lnTo>
                    <a:pt x="2" y="84"/>
                  </a:lnTo>
                  <a:lnTo>
                    <a:pt x="6" y="90"/>
                  </a:lnTo>
                  <a:lnTo>
                    <a:pt x="14" y="94"/>
                  </a:lnTo>
                  <a:lnTo>
                    <a:pt x="22" y="96"/>
                  </a:lnTo>
                  <a:lnTo>
                    <a:pt x="392" y="96"/>
                  </a:lnTo>
                  <a:lnTo>
                    <a:pt x="392" y="0"/>
                  </a:lnTo>
                  <a:lnTo>
                    <a:pt x="2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33" name="Rectangle 7"/>
            <p:cNvSpPr>
              <a:spLocks noChangeArrowheads="1"/>
            </p:cNvSpPr>
            <p:nvPr/>
          </p:nvSpPr>
          <p:spPr bwMode="auto">
            <a:xfrm>
              <a:off x="1938338" y="2446875"/>
              <a:ext cx="550480" cy="12311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ja-JP" altLang="en-US" sz="800" dirty="0">
                  <a:solidFill>
                    <a:srgbClr val="000000"/>
                  </a:solidFill>
                  <a:latin typeface="ＭＳ Ｐゴシック" pitchFamily="50" charset="-128"/>
                  <a:ea typeface="ＭＳ Ｐゴシック" pitchFamily="50" charset="-128"/>
                  <a:cs typeface="ＭＳ Ｐゴシック" pitchFamily="50" charset="-128"/>
                </a:rPr>
                <a:t>授業料</a:t>
              </a:r>
              <a:r>
                <a:rPr kumimoji="1" lang="ja-JP" sz="800" b="0" i="0" u="none" strike="noStrike" cap="none" normalizeH="0" baseline="0" dirty="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34" name="Rectangle 9"/>
            <p:cNvSpPr>
              <a:spLocks noChangeArrowheads="1"/>
            </p:cNvSpPr>
            <p:nvPr/>
          </p:nvSpPr>
          <p:spPr bwMode="auto">
            <a:xfrm>
              <a:off x="2553285" y="2446875"/>
              <a:ext cx="205184"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lvl="0" defTabSz="914400" fontAlgn="base">
                <a:spcBef>
                  <a:spcPct val="0"/>
                </a:spcBef>
                <a:spcAft>
                  <a:spcPct val="0"/>
                </a:spcAft>
              </a:pPr>
              <a:r>
                <a:rPr lang="ja-JP" altLang="en-US" sz="800" dirty="0">
                  <a:solidFill>
                    <a:srgbClr val="000000"/>
                  </a:solidFill>
                  <a:latin typeface="ＭＳ Ｐゴシック" pitchFamily="50" charset="-128"/>
                  <a:ea typeface="ＭＳ Ｐゴシック" pitchFamily="50" charset="-128"/>
                  <a:cs typeface="ＭＳ Ｐゴシック" pitchFamily="50" charset="-128"/>
                </a:rPr>
                <a:t>無料</a:t>
              </a:r>
              <a:endParaRPr kumimoji="1" 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grpSp>
      <p:grpSp>
        <p:nvGrpSpPr>
          <p:cNvPr id="142" name="グループ化 714"/>
          <p:cNvGrpSpPr/>
          <p:nvPr/>
        </p:nvGrpSpPr>
        <p:grpSpPr>
          <a:xfrm>
            <a:off x="2063422" y="6160881"/>
            <a:ext cx="1628775" cy="155575"/>
            <a:chOff x="1900238" y="5591175"/>
            <a:chExt cx="1628775" cy="155575"/>
          </a:xfrm>
        </p:grpSpPr>
        <p:sp>
          <p:nvSpPr>
            <p:cNvPr id="143" name="Freeform 202"/>
            <p:cNvSpPr>
              <a:spLocks/>
            </p:cNvSpPr>
            <p:nvPr/>
          </p:nvSpPr>
          <p:spPr bwMode="auto">
            <a:xfrm>
              <a:off x="2522538" y="5591175"/>
              <a:ext cx="1006475" cy="155575"/>
            </a:xfrm>
            <a:custGeom>
              <a:avLst/>
              <a:gdLst/>
              <a:ahLst/>
              <a:cxnLst>
                <a:cxn ang="0">
                  <a:pos x="612" y="0"/>
                </a:cxn>
                <a:cxn ang="0">
                  <a:pos x="0" y="0"/>
                </a:cxn>
                <a:cxn ang="0">
                  <a:pos x="0" y="98"/>
                </a:cxn>
                <a:cxn ang="0">
                  <a:pos x="612" y="98"/>
                </a:cxn>
                <a:cxn ang="0">
                  <a:pos x="612" y="98"/>
                </a:cxn>
                <a:cxn ang="0">
                  <a:pos x="620" y="96"/>
                </a:cxn>
                <a:cxn ang="0">
                  <a:pos x="628" y="90"/>
                </a:cxn>
                <a:cxn ang="0">
                  <a:pos x="632" y="84"/>
                </a:cxn>
                <a:cxn ang="0">
                  <a:pos x="634" y="76"/>
                </a:cxn>
                <a:cxn ang="0">
                  <a:pos x="634" y="22"/>
                </a:cxn>
                <a:cxn ang="0">
                  <a:pos x="634" y="22"/>
                </a:cxn>
                <a:cxn ang="0">
                  <a:pos x="632" y="14"/>
                </a:cxn>
                <a:cxn ang="0">
                  <a:pos x="628" y="8"/>
                </a:cxn>
                <a:cxn ang="0">
                  <a:pos x="620" y="2"/>
                </a:cxn>
                <a:cxn ang="0">
                  <a:pos x="612" y="0"/>
                </a:cxn>
                <a:cxn ang="0">
                  <a:pos x="612" y="0"/>
                </a:cxn>
              </a:cxnLst>
              <a:rect l="0" t="0" r="r" b="b"/>
              <a:pathLst>
                <a:path w="634" h="98">
                  <a:moveTo>
                    <a:pt x="612" y="0"/>
                  </a:moveTo>
                  <a:lnTo>
                    <a:pt x="0" y="0"/>
                  </a:lnTo>
                  <a:lnTo>
                    <a:pt x="0" y="98"/>
                  </a:lnTo>
                  <a:lnTo>
                    <a:pt x="612" y="98"/>
                  </a:lnTo>
                  <a:lnTo>
                    <a:pt x="612" y="98"/>
                  </a:lnTo>
                  <a:lnTo>
                    <a:pt x="620" y="96"/>
                  </a:lnTo>
                  <a:lnTo>
                    <a:pt x="628" y="90"/>
                  </a:lnTo>
                  <a:lnTo>
                    <a:pt x="632" y="84"/>
                  </a:lnTo>
                  <a:lnTo>
                    <a:pt x="634" y="76"/>
                  </a:lnTo>
                  <a:lnTo>
                    <a:pt x="634" y="22"/>
                  </a:lnTo>
                  <a:lnTo>
                    <a:pt x="634" y="22"/>
                  </a:lnTo>
                  <a:lnTo>
                    <a:pt x="632" y="14"/>
                  </a:lnTo>
                  <a:lnTo>
                    <a:pt x="628" y="8"/>
                  </a:lnTo>
                  <a:lnTo>
                    <a:pt x="620" y="2"/>
                  </a:lnTo>
                  <a:lnTo>
                    <a:pt x="612" y="0"/>
                  </a:lnTo>
                  <a:lnTo>
                    <a:pt x="612" y="0"/>
                  </a:lnTo>
                  <a:close/>
                </a:path>
              </a:pathLst>
            </a:custGeom>
            <a:solidFill>
              <a:srgbClr val="9BCBED"/>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4" name="Freeform 203"/>
            <p:cNvSpPr>
              <a:spLocks/>
            </p:cNvSpPr>
            <p:nvPr/>
          </p:nvSpPr>
          <p:spPr bwMode="auto">
            <a:xfrm>
              <a:off x="1900238" y="5591175"/>
              <a:ext cx="622300" cy="155575"/>
            </a:xfrm>
            <a:custGeom>
              <a:avLst/>
              <a:gdLst/>
              <a:ahLst/>
              <a:cxnLst>
                <a:cxn ang="0">
                  <a:pos x="22" y="0"/>
                </a:cxn>
                <a:cxn ang="0">
                  <a:pos x="22" y="0"/>
                </a:cxn>
                <a:cxn ang="0">
                  <a:pos x="14" y="2"/>
                </a:cxn>
                <a:cxn ang="0">
                  <a:pos x="6" y="8"/>
                </a:cxn>
                <a:cxn ang="0">
                  <a:pos x="2" y="14"/>
                </a:cxn>
                <a:cxn ang="0">
                  <a:pos x="0" y="22"/>
                </a:cxn>
                <a:cxn ang="0">
                  <a:pos x="0" y="76"/>
                </a:cxn>
                <a:cxn ang="0">
                  <a:pos x="0" y="76"/>
                </a:cxn>
                <a:cxn ang="0">
                  <a:pos x="2" y="84"/>
                </a:cxn>
                <a:cxn ang="0">
                  <a:pos x="6" y="90"/>
                </a:cxn>
                <a:cxn ang="0">
                  <a:pos x="14" y="96"/>
                </a:cxn>
                <a:cxn ang="0">
                  <a:pos x="22" y="98"/>
                </a:cxn>
                <a:cxn ang="0">
                  <a:pos x="392" y="98"/>
                </a:cxn>
                <a:cxn ang="0">
                  <a:pos x="392" y="0"/>
                </a:cxn>
                <a:cxn ang="0">
                  <a:pos x="22" y="0"/>
                </a:cxn>
              </a:cxnLst>
              <a:rect l="0" t="0" r="r" b="b"/>
              <a:pathLst>
                <a:path w="392" h="98">
                  <a:moveTo>
                    <a:pt x="22" y="0"/>
                  </a:moveTo>
                  <a:lnTo>
                    <a:pt x="22" y="0"/>
                  </a:lnTo>
                  <a:lnTo>
                    <a:pt x="14" y="2"/>
                  </a:lnTo>
                  <a:lnTo>
                    <a:pt x="6" y="8"/>
                  </a:lnTo>
                  <a:lnTo>
                    <a:pt x="2" y="14"/>
                  </a:lnTo>
                  <a:lnTo>
                    <a:pt x="0" y="22"/>
                  </a:lnTo>
                  <a:lnTo>
                    <a:pt x="0" y="76"/>
                  </a:lnTo>
                  <a:lnTo>
                    <a:pt x="0" y="76"/>
                  </a:lnTo>
                  <a:lnTo>
                    <a:pt x="2" y="84"/>
                  </a:lnTo>
                  <a:lnTo>
                    <a:pt x="6" y="90"/>
                  </a:lnTo>
                  <a:lnTo>
                    <a:pt x="14" y="96"/>
                  </a:lnTo>
                  <a:lnTo>
                    <a:pt x="22" y="98"/>
                  </a:lnTo>
                  <a:lnTo>
                    <a:pt x="392" y="98"/>
                  </a:lnTo>
                  <a:lnTo>
                    <a:pt x="392" y="0"/>
                  </a:lnTo>
                  <a:lnTo>
                    <a:pt x="2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5" name="Rectangle 7"/>
            <p:cNvSpPr>
              <a:spLocks noChangeArrowheads="1"/>
            </p:cNvSpPr>
            <p:nvPr/>
          </p:nvSpPr>
          <p:spPr bwMode="auto">
            <a:xfrm>
              <a:off x="1938338" y="5604067"/>
              <a:ext cx="550480" cy="12311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ja-JP" altLang="en-US" sz="800" dirty="0">
                  <a:solidFill>
                    <a:srgbClr val="000000"/>
                  </a:solidFill>
                  <a:latin typeface="ＭＳ Ｐゴシック" pitchFamily="50" charset="-128"/>
                  <a:ea typeface="ＭＳ Ｐゴシック" pitchFamily="50" charset="-128"/>
                  <a:cs typeface="ＭＳ Ｐゴシック" pitchFamily="50" charset="-128"/>
                </a:rPr>
                <a:t>出願期限</a:t>
              </a:r>
              <a:r>
                <a:rPr kumimoji="1" lang="ja-JP" sz="800" b="0" i="0" u="none" strike="noStrike" cap="none" normalizeH="0" baseline="0" dirty="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46" name="Rectangle 9"/>
            <p:cNvSpPr>
              <a:spLocks noChangeArrowheads="1"/>
            </p:cNvSpPr>
            <p:nvPr/>
          </p:nvSpPr>
          <p:spPr bwMode="auto">
            <a:xfrm>
              <a:off x="2553285" y="5604067"/>
              <a:ext cx="378309"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lvl="0" defTabSz="914400" fontAlgn="base">
                <a:spcBef>
                  <a:spcPct val="0"/>
                </a:spcBef>
                <a:spcAft>
                  <a:spcPct val="0"/>
                </a:spcAft>
              </a:pPr>
              <a:r>
                <a:rPr lang="en-US" altLang="ja-JP" sz="800" dirty="0">
                  <a:latin typeface="Arial" pitchFamily="34" charset="0"/>
                  <a:ea typeface="ＭＳ Ｐゴシック" pitchFamily="50" charset="-128"/>
                  <a:cs typeface="ＭＳ Ｐゴシック" pitchFamily="50" charset="-128"/>
                </a:rPr>
                <a:t>4</a:t>
              </a:r>
              <a:r>
                <a:rPr kumimoji="1" lang="ja-JP" altLang="en-US" sz="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rPr>
                <a:t>月</a:t>
              </a:r>
              <a:r>
                <a:rPr kumimoji="1" lang="en-US" altLang="ja-JP" sz="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rPr>
                <a:t>15</a:t>
              </a:r>
              <a:r>
                <a:rPr kumimoji="1" lang="ja-JP" altLang="en-US" sz="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rPr>
                <a:t>日</a:t>
              </a:r>
              <a:endParaRPr kumimoji="1" lang="ja-JP" sz="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grpSp>
      <p:grpSp>
        <p:nvGrpSpPr>
          <p:cNvPr id="147" name="グループ化 714"/>
          <p:cNvGrpSpPr/>
          <p:nvPr/>
        </p:nvGrpSpPr>
        <p:grpSpPr>
          <a:xfrm>
            <a:off x="2066050" y="6331605"/>
            <a:ext cx="1628775" cy="155575"/>
            <a:chOff x="1900238" y="5591175"/>
            <a:chExt cx="1628775" cy="155575"/>
          </a:xfrm>
        </p:grpSpPr>
        <p:sp>
          <p:nvSpPr>
            <p:cNvPr id="148" name="Freeform 202"/>
            <p:cNvSpPr>
              <a:spLocks/>
            </p:cNvSpPr>
            <p:nvPr/>
          </p:nvSpPr>
          <p:spPr bwMode="auto">
            <a:xfrm>
              <a:off x="2522538" y="5591175"/>
              <a:ext cx="1006475" cy="155575"/>
            </a:xfrm>
            <a:custGeom>
              <a:avLst/>
              <a:gdLst/>
              <a:ahLst/>
              <a:cxnLst>
                <a:cxn ang="0">
                  <a:pos x="612" y="0"/>
                </a:cxn>
                <a:cxn ang="0">
                  <a:pos x="0" y="0"/>
                </a:cxn>
                <a:cxn ang="0">
                  <a:pos x="0" y="98"/>
                </a:cxn>
                <a:cxn ang="0">
                  <a:pos x="612" y="98"/>
                </a:cxn>
                <a:cxn ang="0">
                  <a:pos x="612" y="98"/>
                </a:cxn>
                <a:cxn ang="0">
                  <a:pos x="620" y="96"/>
                </a:cxn>
                <a:cxn ang="0">
                  <a:pos x="628" y="90"/>
                </a:cxn>
                <a:cxn ang="0">
                  <a:pos x="632" y="84"/>
                </a:cxn>
                <a:cxn ang="0">
                  <a:pos x="634" y="76"/>
                </a:cxn>
                <a:cxn ang="0">
                  <a:pos x="634" y="22"/>
                </a:cxn>
                <a:cxn ang="0">
                  <a:pos x="634" y="22"/>
                </a:cxn>
                <a:cxn ang="0">
                  <a:pos x="632" y="14"/>
                </a:cxn>
                <a:cxn ang="0">
                  <a:pos x="628" y="8"/>
                </a:cxn>
                <a:cxn ang="0">
                  <a:pos x="620" y="2"/>
                </a:cxn>
                <a:cxn ang="0">
                  <a:pos x="612" y="0"/>
                </a:cxn>
                <a:cxn ang="0">
                  <a:pos x="612" y="0"/>
                </a:cxn>
              </a:cxnLst>
              <a:rect l="0" t="0" r="r" b="b"/>
              <a:pathLst>
                <a:path w="634" h="98">
                  <a:moveTo>
                    <a:pt x="612" y="0"/>
                  </a:moveTo>
                  <a:lnTo>
                    <a:pt x="0" y="0"/>
                  </a:lnTo>
                  <a:lnTo>
                    <a:pt x="0" y="98"/>
                  </a:lnTo>
                  <a:lnTo>
                    <a:pt x="612" y="98"/>
                  </a:lnTo>
                  <a:lnTo>
                    <a:pt x="612" y="98"/>
                  </a:lnTo>
                  <a:lnTo>
                    <a:pt x="620" y="96"/>
                  </a:lnTo>
                  <a:lnTo>
                    <a:pt x="628" y="90"/>
                  </a:lnTo>
                  <a:lnTo>
                    <a:pt x="632" y="84"/>
                  </a:lnTo>
                  <a:lnTo>
                    <a:pt x="634" y="76"/>
                  </a:lnTo>
                  <a:lnTo>
                    <a:pt x="634" y="22"/>
                  </a:lnTo>
                  <a:lnTo>
                    <a:pt x="634" y="22"/>
                  </a:lnTo>
                  <a:lnTo>
                    <a:pt x="632" y="14"/>
                  </a:lnTo>
                  <a:lnTo>
                    <a:pt x="628" y="8"/>
                  </a:lnTo>
                  <a:lnTo>
                    <a:pt x="620" y="2"/>
                  </a:lnTo>
                  <a:lnTo>
                    <a:pt x="612" y="0"/>
                  </a:lnTo>
                  <a:lnTo>
                    <a:pt x="612" y="0"/>
                  </a:lnTo>
                  <a:close/>
                </a:path>
              </a:pathLst>
            </a:custGeom>
            <a:solidFill>
              <a:srgbClr val="9BCBED"/>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9" name="Freeform 203"/>
            <p:cNvSpPr>
              <a:spLocks/>
            </p:cNvSpPr>
            <p:nvPr/>
          </p:nvSpPr>
          <p:spPr bwMode="auto">
            <a:xfrm>
              <a:off x="1900238" y="5591175"/>
              <a:ext cx="622300" cy="155575"/>
            </a:xfrm>
            <a:custGeom>
              <a:avLst/>
              <a:gdLst/>
              <a:ahLst/>
              <a:cxnLst>
                <a:cxn ang="0">
                  <a:pos x="22" y="0"/>
                </a:cxn>
                <a:cxn ang="0">
                  <a:pos x="22" y="0"/>
                </a:cxn>
                <a:cxn ang="0">
                  <a:pos x="14" y="2"/>
                </a:cxn>
                <a:cxn ang="0">
                  <a:pos x="6" y="8"/>
                </a:cxn>
                <a:cxn ang="0">
                  <a:pos x="2" y="14"/>
                </a:cxn>
                <a:cxn ang="0">
                  <a:pos x="0" y="22"/>
                </a:cxn>
                <a:cxn ang="0">
                  <a:pos x="0" y="76"/>
                </a:cxn>
                <a:cxn ang="0">
                  <a:pos x="0" y="76"/>
                </a:cxn>
                <a:cxn ang="0">
                  <a:pos x="2" y="84"/>
                </a:cxn>
                <a:cxn ang="0">
                  <a:pos x="6" y="90"/>
                </a:cxn>
                <a:cxn ang="0">
                  <a:pos x="14" y="96"/>
                </a:cxn>
                <a:cxn ang="0">
                  <a:pos x="22" y="98"/>
                </a:cxn>
                <a:cxn ang="0">
                  <a:pos x="392" y="98"/>
                </a:cxn>
                <a:cxn ang="0">
                  <a:pos x="392" y="0"/>
                </a:cxn>
                <a:cxn ang="0">
                  <a:pos x="22" y="0"/>
                </a:cxn>
              </a:cxnLst>
              <a:rect l="0" t="0" r="r" b="b"/>
              <a:pathLst>
                <a:path w="392" h="98">
                  <a:moveTo>
                    <a:pt x="22" y="0"/>
                  </a:moveTo>
                  <a:lnTo>
                    <a:pt x="22" y="0"/>
                  </a:lnTo>
                  <a:lnTo>
                    <a:pt x="14" y="2"/>
                  </a:lnTo>
                  <a:lnTo>
                    <a:pt x="6" y="8"/>
                  </a:lnTo>
                  <a:lnTo>
                    <a:pt x="2" y="14"/>
                  </a:lnTo>
                  <a:lnTo>
                    <a:pt x="0" y="22"/>
                  </a:lnTo>
                  <a:lnTo>
                    <a:pt x="0" y="76"/>
                  </a:lnTo>
                  <a:lnTo>
                    <a:pt x="0" y="76"/>
                  </a:lnTo>
                  <a:lnTo>
                    <a:pt x="2" y="84"/>
                  </a:lnTo>
                  <a:lnTo>
                    <a:pt x="6" y="90"/>
                  </a:lnTo>
                  <a:lnTo>
                    <a:pt x="14" y="96"/>
                  </a:lnTo>
                  <a:lnTo>
                    <a:pt x="22" y="98"/>
                  </a:lnTo>
                  <a:lnTo>
                    <a:pt x="392" y="98"/>
                  </a:lnTo>
                  <a:lnTo>
                    <a:pt x="392" y="0"/>
                  </a:lnTo>
                  <a:lnTo>
                    <a:pt x="2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0" name="Rectangle 7"/>
            <p:cNvSpPr>
              <a:spLocks noChangeArrowheads="1"/>
            </p:cNvSpPr>
            <p:nvPr/>
          </p:nvSpPr>
          <p:spPr bwMode="auto">
            <a:xfrm>
              <a:off x="1938338" y="5604067"/>
              <a:ext cx="550480" cy="12311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ja-JP" altLang="en-US" sz="800" dirty="0">
                  <a:solidFill>
                    <a:srgbClr val="000000"/>
                  </a:solidFill>
                  <a:latin typeface="ＭＳ Ｐゴシック" pitchFamily="50" charset="-128"/>
                  <a:ea typeface="ＭＳ Ｐゴシック" pitchFamily="50" charset="-128"/>
                  <a:cs typeface="ＭＳ Ｐゴシック" pitchFamily="50" charset="-128"/>
                </a:rPr>
                <a:t>専攻</a:t>
              </a:r>
              <a:r>
                <a:rPr kumimoji="1" lang="ja-JP" sz="800" b="0" i="0" u="none" strike="noStrike" cap="none" normalizeH="0" baseline="0" dirty="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51" name="Rectangle 9"/>
            <p:cNvSpPr>
              <a:spLocks noChangeArrowheads="1"/>
            </p:cNvSpPr>
            <p:nvPr/>
          </p:nvSpPr>
          <p:spPr bwMode="auto">
            <a:xfrm>
              <a:off x="2553285" y="5604067"/>
              <a:ext cx="65"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lvl="0" defTabSz="914400" fontAlgn="base">
                <a:spcBef>
                  <a:spcPct val="0"/>
                </a:spcBef>
                <a:spcAft>
                  <a:spcPct val="0"/>
                </a:spcAft>
              </a:pPr>
              <a:endParaRPr kumimoji="1" lang="ja-JP" sz="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grpSp>
      <p:sp>
        <p:nvSpPr>
          <p:cNvPr id="16" name="正方形/長方形 15"/>
          <p:cNvSpPr/>
          <p:nvPr/>
        </p:nvSpPr>
        <p:spPr>
          <a:xfrm>
            <a:off x="2628462" y="6315565"/>
            <a:ext cx="1039067" cy="184666"/>
          </a:xfrm>
          <a:prstGeom prst="rect">
            <a:avLst/>
          </a:prstGeom>
        </p:spPr>
        <p:txBody>
          <a:bodyPr wrap="none">
            <a:spAutoFit/>
          </a:bodyPr>
          <a:lstStyle/>
          <a:p>
            <a:r>
              <a:rPr lang="ja-JP" altLang="en-US" sz="600" dirty="0"/>
              <a:t>グローバルビジネスと経済</a:t>
            </a:r>
            <a:endParaRPr lang="en-US" altLang="ja-JP" sz="600" dirty="0"/>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6197"/>
          <a:stretch/>
        </p:blipFill>
        <p:spPr bwMode="auto">
          <a:xfrm>
            <a:off x="378801" y="5668962"/>
            <a:ext cx="1609000" cy="1200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5" name="グループ化 24"/>
          <p:cNvGrpSpPr/>
          <p:nvPr/>
        </p:nvGrpSpPr>
        <p:grpSpPr>
          <a:xfrm>
            <a:off x="2063857" y="6492631"/>
            <a:ext cx="1589020" cy="155575"/>
            <a:chOff x="2071808" y="6572141"/>
            <a:chExt cx="1589020" cy="155575"/>
          </a:xfrm>
        </p:grpSpPr>
        <p:sp>
          <p:nvSpPr>
            <p:cNvPr id="153" name="Freeform 202"/>
            <p:cNvSpPr>
              <a:spLocks/>
            </p:cNvSpPr>
            <p:nvPr/>
          </p:nvSpPr>
          <p:spPr bwMode="auto">
            <a:xfrm>
              <a:off x="2654353" y="6572141"/>
              <a:ext cx="1006475" cy="155575"/>
            </a:xfrm>
            <a:custGeom>
              <a:avLst/>
              <a:gdLst/>
              <a:ahLst/>
              <a:cxnLst>
                <a:cxn ang="0">
                  <a:pos x="612" y="0"/>
                </a:cxn>
                <a:cxn ang="0">
                  <a:pos x="0" y="0"/>
                </a:cxn>
                <a:cxn ang="0">
                  <a:pos x="0" y="98"/>
                </a:cxn>
                <a:cxn ang="0">
                  <a:pos x="612" y="98"/>
                </a:cxn>
                <a:cxn ang="0">
                  <a:pos x="612" y="98"/>
                </a:cxn>
                <a:cxn ang="0">
                  <a:pos x="620" y="96"/>
                </a:cxn>
                <a:cxn ang="0">
                  <a:pos x="628" y="90"/>
                </a:cxn>
                <a:cxn ang="0">
                  <a:pos x="632" y="84"/>
                </a:cxn>
                <a:cxn ang="0">
                  <a:pos x="634" y="76"/>
                </a:cxn>
                <a:cxn ang="0">
                  <a:pos x="634" y="22"/>
                </a:cxn>
                <a:cxn ang="0">
                  <a:pos x="634" y="22"/>
                </a:cxn>
                <a:cxn ang="0">
                  <a:pos x="632" y="14"/>
                </a:cxn>
                <a:cxn ang="0">
                  <a:pos x="628" y="8"/>
                </a:cxn>
                <a:cxn ang="0">
                  <a:pos x="620" y="2"/>
                </a:cxn>
                <a:cxn ang="0">
                  <a:pos x="612" y="0"/>
                </a:cxn>
                <a:cxn ang="0">
                  <a:pos x="612" y="0"/>
                </a:cxn>
              </a:cxnLst>
              <a:rect l="0" t="0" r="r" b="b"/>
              <a:pathLst>
                <a:path w="634" h="98">
                  <a:moveTo>
                    <a:pt x="612" y="0"/>
                  </a:moveTo>
                  <a:lnTo>
                    <a:pt x="0" y="0"/>
                  </a:lnTo>
                  <a:lnTo>
                    <a:pt x="0" y="98"/>
                  </a:lnTo>
                  <a:lnTo>
                    <a:pt x="612" y="98"/>
                  </a:lnTo>
                  <a:lnTo>
                    <a:pt x="612" y="98"/>
                  </a:lnTo>
                  <a:lnTo>
                    <a:pt x="620" y="96"/>
                  </a:lnTo>
                  <a:lnTo>
                    <a:pt x="628" y="90"/>
                  </a:lnTo>
                  <a:lnTo>
                    <a:pt x="632" y="84"/>
                  </a:lnTo>
                  <a:lnTo>
                    <a:pt x="634" y="76"/>
                  </a:lnTo>
                  <a:lnTo>
                    <a:pt x="634" y="22"/>
                  </a:lnTo>
                  <a:lnTo>
                    <a:pt x="634" y="22"/>
                  </a:lnTo>
                  <a:lnTo>
                    <a:pt x="632" y="14"/>
                  </a:lnTo>
                  <a:lnTo>
                    <a:pt x="628" y="8"/>
                  </a:lnTo>
                  <a:lnTo>
                    <a:pt x="620" y="2"/>
                  </a:lnTo>
                  <a:lnTo>
                    <a:pt x="612" y="0"/>
                  </a:lnTo>
                  <a:lnTo>
                    <a:pt x="612" y="0"/>
                  </a:lnTo>
                  <a:close/>
                </a:path>
              </a:pathLst>
            </a:custGeom>
            <a:solidFill>
              <a:srgbClr val="9BCBED"/>
            </a:solidFill>
            <a:ln w="9525">
              <a:noFill/>
              <a:round/>
              <a:headEnd/>
              <a:tailEnd/>
            </a:ln>
          </p:spPr>
          <p:txBody>
            <a:bodyPr vert="horz" wrap="square" lIns="91440" tIns="45720" rIns="91440" bIns="45720" numCol="1" anchor="ctr" anchorCtr="0" compatLnSpc="1">
              <a:prstTxWarp prst="textNoShape">
                <a:avLst/>
              </a:prstTxWarp>
            </a:bodyPr>
            <a:lstStyle/>
            <a:p>
              <a:r>
                <a:rPr lang="ja-JP" altLang="en-US" sz="800" dirty="0"/>
                <a:t>無料</a:t>
              </a:r>
            </a:p>
          </p:txBody>
        </p:sp>
        <p:sp>
          <p:nvSpPr>
            <p:cNvPr id="154" name="Freeform 203"/>
            <p:cNvSpPr>
              <a:spLocks/>
            </p:cNvSpPr>
            <p:nvPr/>
          </p:nvSpPr>
          <p:spPr bwMode="auto">
            <a:xfrm>
              <a:off x="2071808" y="6572141"/>
              <a:ext cx="622300" cy="155575"/>
            </a:xfrm>
            <a:custGeom>
              <a:avLst/>
              <a:gdLst/>
              <a:ahLst/>
              <a:cxnLst>
                <a:cxn ang="0">
                  <a:pos x="22" y="0"/>
                </a:cxn>
                <a:cxn ang="0">
                  <a:pos x="22" y="0"/>
                </a:cxn>
                <a:cxn ang="0">
                  <a:pos x="14" y="2"/>
                </a:cxn>
                <a:cxn ang="0">
                  <a:pos x="6" y="8"/>
                </a:cxn>
                <a:cxn ang="0">
                  <a:pos x="2" y="14"/>
                </a:cxn>
                <a:cxn ang="0">
                  <a:pos x="0" y="22"/>
                </a:cxn>
                <a:cxn ang="0">
                  <a:pos x="0" y="76"/>
                </a:cxn>
                <a:cxn ang="0">
                  <a:pos x="0" y="76"/>
                </a:cxn>
                <a:cxn ang="0">
                  <a:pos x="2" y="84"/>
                </a:cxn>
                <a:cxn ang="0">
                  <a:pos x="6" y="90"/>
                </a:cxn>
                <a:cxn ang="0">
                  <a:pos x="14" y="96"/>
                </a:cxn>
                <a:cxn ang="0">
                  <a:pos x="22" y="98"/>
                </a:cxn>
                <a:cxn ang="0">
                  <a:pos x="392" y="98"/>
                </a:cxn>
                <a:cxn ang="0">
                  <a:pos x="392" y="0"/>
                </a:cxn>
                <a:cxn ang="0">
                  <a:pos x="22" y="0"/>
                </a:cxn>
              </a:cxnLst>
              <a:rect l="0" t="0" r="r" b="b"/>
              <a:pathLst>
                <a:path w="392" h="98">
                  <a:moveTo>
                    <a:pt x="22" y="0"/>
                  </a:moveTo>
                  <a:lnTo>
                    <a:pt x="22" y="0"/>
                  </a:lnTo>
                  <a:lnTo>
                    <a:pt x="14" y="2"/>
                  </a:lnTo>
                  <a:lnTo>
                    <a:pt x="6" y="8"/>
                  </a:lnTo>
                  <a:lnTo>
                    <a:pt x="2" y="14"/>
                  </a:lnTo>
                  <a:lnTo>
                    <a:pt x="0" y="22"/>
                  </a:lnTo>
                  <a:lnTo>
                    <a:pt x="0" y="76"/>
                  </a:lnTo>
                  <a:lnTo>
                    <a:pt x="0" y="76"/>
                  </a:lnTo>
                  <a:lnTo>
                    <a:pt x="2" y="84"/>
                  </a:lnTo>
                  <a:lnTo>
                    <a:pt x="6" y="90"/>
                  </a:lnTo>
                  <a:lnTo>
                    <a:pt x="14" y="96"/>
                  </a:lnTo>
                  <a:lnTo>
                    <a:pt x="22" y="98"/>
                  </a:lnTo>
                  <a:lnTo>
                    <a:pt x="392" y="98"/>
                  </a:lnTo>
                  <a:lnTo>
                    <a:pt x="392" y="0"/>
                  </a:lnTo>
                  <a:lnTo>
                    <a:pt x="2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155" name="Rectangle 7"/>
          <p:cNvSpPr>
            <a:spLocks noChangeArrowheads="1"/>
          </p:cNvSpPr>
          <p:nvPr/>
        </p:nvSpPr>
        <p:spPr bwMode="auto">
          <a:xfrm>
            <a:off x="2109908" y="6513474"/>
            <a:ext cx="550480" cy="12311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ja-JP" altLang="en-US" sz="800" dirty="0">
                <a:solidFill>
                  <a:srgbClr val="000000"/>
                </a:solidFill>
                <a:latin typeface="ＭＳ Ｐゴシック" pitchFamily="50" charset="-128"/>
                <a:ea typeface="ＭＳ Ｐゴシック" pitchFamily="50" charset="-128"/>
                <a:cs typeface="ＭＳ Ｐゴシック" pitchFamily="50" charset="-128"/>
              </a:rPr>
              <a:t>授業料</a:t>
            </a:r>
            <a:r>
              <a:rPr kumimoji="1" lang="ja-JP" sz="800" b="0" i="0" u="none" strike="noStrike" cap="none" normalizeH="0" baseline="0" dirty="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56" name="Rectangle 9"/>
          <p:cNvSpPr>
            <a:spLocks noChangeArrowheads="1"/>
          </p:cNvSpPr>
          <p:nvPr/>
        </p:nvSpPr>
        <p:spPr bwMode="auto">
          <a:xfrm>
            <a:off x="2724855" y="6585033"/>
            <a:ext cx="65"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lvl="0" defTabSz="914400" fontAlgn="base">
              <a:spcBef>
                <a:spcPct val="0"/>
              </a:spcBef>
              <a:spcAft>
                <a:spcPct val="0"/>
              </a:spcAft>
            </a:pPr>
            <a:endParaRPr kumimoji="1" lang="ja-JP" sz="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57" name="Rectangle 14"/>
          <p:cNvSpPr>
            <a:spLocks noChangeArrowheads="1"/>
          </p:cNvSpPr>
          <p:nvPr/>
        </p:nvSpPr>
        <p:spPr bwMode="auto">
          <a:xfrm>
            <a:off x="2023988" y="3469494"/>
            <a:ext cx="1702359" cy="4154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defTabSz="914400" fontAlgn="base">
              <a:lnSpc>
                <a:spcPct val="150000"/>
              </a:lnSpc>
              <a:spcBef>
                <a:spcPct val="0"/>
              </a:spcBef>
              <a:spcAft>
                <a:spcPct val="0"/>
              </a:spcAft>
            </a:pPr>
            <a:r>
              <a:rPr kumimoji="1" lang="ja-JP" altLang="en-US" sz="6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rPr>
              <a:t>ドイツの国立エリート大学の</a:t>
            </a:r>
            <a:r>
              <a:rPr kumimoji="1" lang="en-US" altLang="ja-JP" sz="6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rPr>
              <a:t>1</a:t>
            </a:r>
            <a:r>
              <a:rPr kumimoji="1" lang="ja-JP" altLang="en-US" sz="6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rPr>
              <a:t>つです。学生の街でもあり、観光地であるミュンヘンは環境が良く、大変住みやすいです。また、留学生が多く、国際色豊かです。</a:t>
            </a:r>
            <a:endParaRPr kumimoji="1" lang="ja-JP" sz="6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grpSp>
        <p:nvGrpSpPr>
          <p:cNvPr id="158" name="グループ化 715"/>
          <p:cNvGrpSpPr/>
          <p:nvPr/>
        </p:nvGrpSpPr>
        <p:grpSpPr>
          <a:xfrm>
            <a:off x="2048437" y="7631238"/>
            <a:ext cx="1628775" cy="152400"/>
            <a:chOff x="1900238" y="7172325"/>
            <a:chExt cx="1628775" cy="152400"/>
          </a:xfrm>
        </p:grpSpPr>
        <p:sp>
          <p:nvSpPr>
            <p:cNvPr id="159" name="Freeform 443"/>
            <p:cNvSpPr>
              <a:spLocks/>
            </p:cNvSpPr>
            <p:nvPr/>
          </p:nvSpPr>
          <p:spPr bwMode="auto">
            <a:xfrm>
              <a:off x="2522538" y="7172325"/>
              <a:ext cx="1006475" cy="152400"/>
            </a:xfrm>
            <a:custGeom>
              <a:avLst/>
              <a:gdLst/>
              <a:ahLst/>
              <a:cxnLst>
                <a:cxn ang="0">
                  <a:pos x="612" y="0"/>
                </a:cxn>
                <a:cxn ang="0">
                  <a:pos x="0" y="0"/>
                </a:cxn>
                <a:cxn ang="0">
                  <a:pos x="0" y="96"/>
                </a:cxn>
                <a:cxn ang="0">
                  <a:pos x="612" y="96"/>
                </a:cxn>
                <a:cxn ang="0">
                  <a:pos x="612" y="96"/>
                </a:cxn>
                <a:cxn ang="0">
                  <a:pos x="620" y="94"/>
                </a:cxn>
                <a:cxn ang="0">
                  <a:pos x="628" y="90"/>
                </a:cxn>
                <a:cxn ang="0">
                  <a:pos x="632" y="82"/>
                </a:cxn>
                <a:cxn ang="0">
                  <a:pos x="634" y="74"/>
                </a:cxn>
                <a:cxn ang="0">
                  <a:pos x="634" y="20"/>
                </a:cxn>
                <a:cxn ang="0">
                  <a:pos x="634" y="20"/>
                </a:cxn>
                <a:cxn ang="0">
                  <a:pos x="632" y="12"/>
                </a:cxn>
                <a:cxn ang="0">
                  <a:pos x="628" y="6"/>
                </a:cxn>
                <a:cxn ang="0">
                  <a:pos x="620" y="0"/>
                </a:cxn>
                <a:cxn ang="0">
                  <a:pos x="612" y="0"/>
                </a:cxn>
                <a:cxn ang="0">
                  <a:pos x="612" y="0"/>
                </a:cxn>
              </a:cxnLst>
              <a:rect l="0" t="0" r="r" b="b"/>
              <a:pathLst>
                <a:path w="634" h="96">
                  <a:moveTo>
                    <a:pt x="612" y="0"/>
                  </a:moveTo>
                  <a:lnTo>
                    <a:pt x="0" y="0"/>
                  </a:lnTo>
                  <a:lnTo>
                    <a:pt x="0" y="96"/>
                  </a:lnTo>
                  <a:lnTo>
                    <a:pt x="612" y="96"/>
                  </a:lnTo>
                  <a:lnTo>
                    <a:pt x="612" y="96"/>
                  </a:lnTo>
                  <a:lnTo>
                    <a:pt x="620" y="94"/>
                  </a:lnTo>
                  <a:lnTo>
                    <a:pt x="628" y="90"/>
                  </a:lnTo>
                  <a:lnTo>
                    <a:pt x="632" y="82"/>
                  </a:lnTo>
                  <a:lnTo>
                    <a:pt x="634" y="74"/>
                  </a:lnTo>
                  <a:lnTo>
                    <a:pt x="634" y="20"/>
                  </a:lnTo>
                  <a:lnTo>
                    <a:pt x="634" y="20"/>
                  </a:lnTo>
                  <a:lnTo>
                    <a:pt x="632" y="12"/>
                  </a:lnTo>
                  <a:lnTo>
                    <a:pt x="628" y="6"/>
                  </a:lnTo>
                  <a:lnTo>
                    <a:pt x="620" y="0"/>
                  </a:lnTo>
                  <a:lnTo>
                    <a:pt x="612" y="0"/>
                  </a:lnTo>
                  <a:lnTo>
                    <a:pt x="612" y="0"/>
                  </a:lnTo>
                  <a:close/>
                </a:path>
              </a:pathLst>
            </a:custGeom>
            <a:solidFill>
              <a:srgbClr val="F5AE7E"/>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0" name="Freeform 444"/>
            <p:cNvSpPr>
              <a:spLocks/>
            </p:cNvSpPr>
            <p:nvPr/>
          </p:nvSpPr>
          <p:spPr bwMode="auto">
            <a:xfrm>
              <a:off x="1900238" y="7172325"/>
              <a:ext cx="622300" cy="152400"/>
            </a:xfrm>
            <a:custGeom>
              <a:avLst/>
              <a:gdLst/>
              <a:ahLst/>
              <a:cxnLst>
                <a:cxn ang="0">
                  <a:pos x="22" y="0"/>
                </a:cxn>
                <a:cxn ang="0">
                  <a:pos x="22" y="0"/>
                </a:cxn>
                <a:cxn ang="0">
                  <a:pos x="14" y="0"/>
                </a:cxn>
                <a:cxn ang="0">
                  <a:pos x="6" y="6"/>
                </a:cxn>
                <a:cxn ang="0">
                  <a:pos x="2" y="12"/>
                </a:cxn>
                <a:cxn ang="0">
                  <a:pos x="0" y="20"/>
                </a:cxn>
                <a:cxn ang="0">
                  <a:pos x="0" y="74"/>
                </a:cxn>
                <a:cxn ang="0">
                  <a:pos x="0" y="74"/>
                </a:cxn>
                <a:cxn ang="0">
                  <a:pos x="2" y="82"/>
                </a:cxn>
                <a:cxn ang="0">
                  <a:pos x="6" y="90"/>
                </a:cxn>
                <a:cxn ang="0">
                  <a:pos x="14" y="94"/>
                </a:cxn>
                <a:cxn ang="0">
                  <a:pos x="22" y="96"/>
                </a:cxn>
                <a:cxn ang="0">
                  <a:pos x="392" y="96"/>
                </a:cxn>
                <a:cxn ang="0">
                  <a:pos x="392" y="0"/>
                </a:cxn>
                <a:cxn ang="0">
                  <a:pos x="22" y="0"/>
                </a:cxn>
              </a:cxnLst>
              <a:rect l="0" t="0" r="r" b="b"/>
              <a:pathLst>
                <a:path w="392" h="96">
                  <a:moveTo>
                    <a:pt x="22" y="0"/>
                  </a:moveTo>
                  <a:lnTo>
                    <a:pt x="22" y="0"/>
                  </a:lnTo>
                  <a:lnTo>
                    <a:pt x="14" y="0"/>
                  </a:lnTo>
                  <a:lnTo>
                    <a:pt x="6" y="6"/>
                  </a:lnTo>
                  <a:lnTo>
                    <a:pt x="2" y="12"/>
                  </a:lnTo>
                  <a:lnTo>
                    <a:pt x="0" y="20"/>
                  </a:lnTo>
                  <a:lnTo>
                    <a:pt x="0" y="74"/>
                  </a:lnTo>
                  <a:lnTo>
                    <a:pt x="0" y="74"/>
                  </a:lnTo>
                  <a:lnTo>
                    <a:pt x="2" y="82"/>
                  </a:lnTo>
                  <a:lnTo>
                    <a:pt x="6" y="90"/>
                  </a:lnTo>
                  <a:lnTo>
                    <a:pt x="14" y="94"/>
                  </a:lnTo>
                  <a:lnTo>
                    <a:pt x="22" y="96"/>
                  </a:lnTo>
                  <a:lnTo>
                    <a:pt x="392" y="96"/>
                  </a:lnTo>
                  <a:lnTo>
                    <a:pt x="392" y="0"/>
                  </a:lnTo>
                  <a:lnTo>
                    <a:pt x="2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1" name="Rectangle 7"/>
            <p:cNvSpPr>
              <a:spLocks noChangeArrowheads="1"/>
            </p:cNvSpPr>
            <p:nvPr/>
          </p:nvSpPr>
          <p:spPr bwMode="auto">
            <a:xfrm>
              <a:off x="1938338" y="7185123"/>
              <a:ext cx="550480" cy="12311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ja-JP" altLang="en-US" sz="800" dirty="0">
                  <a:solidFill>
                    <a:srgbClr val="000000"/>
                  </a:solidFill>
                  <a:latin typeface="ＭＳ Ｐゴシック" pitchFamily="50" charset="-128"/>
                  <a:ea typeface="ＭＳ Ｐゴシック" pitchFamily="50" charset="-128"/>
                  <a:cs typeface="ＭＳ Ｐゴシック" pitchFamily="50" charset="-128"/>
                </a:rPr>
                <a:t>出願時期</a:t>
              </a:r>
              <a:r>
                <a:rPr kumimoji="1" lang="ja-JP" sz="800" b="0" i="0" u="none" strike="noStrike" cap="none" normalizeH="0" baseline="0" dirty="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2" name="Rectangle 9"/>
            <p:cNvSpPr>
              <a:spLocks noChangeArrowheads="1"/>
            </p:cNvSpPr>
            <p:nvPr/>
          </p:nvSpPr>
          <p:spPr bwMode="auto">
            <a:xfrm>
              <a:off x="2553285" y="7185123"/>
              <a:ext cx="916918"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lvl="0" defTabSz="914400" fontAlgn="base">
                <a:spcBef>
                  <a:spcPct val="0"/>
                </a:spcBef>
                <a:spcAft>
                  <a:spcPct val="0"/>
                </a:spcAft>
              </a:pPr>
              <a:r>
                <a:rPr lang="en-US" altLang="ja-JP" sz="800"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4</a:t>
              </a:r>
              <a:r>
                <a:rPr lang="ja-JP" altLang="en-US" sz="800"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月</a:t>
              </a:r>
              <a:r>
                <a:rPr lang="en-US" altLang="ja-JP" sz="800"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15</a:t>
              </a:r>
              <a:r>
                <a:rPr lang="ja-JP" altLang="en-US" sz="800"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日と</a:t>
              </a:r>
              <a:r>
                <a:rPr lang="en-US" altLang="ja-JP" sz="800"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10</a:t>
              </a:r>
              <a:r>
                <a:rPr lang="ja-JP" altLang="en-US" sz="800"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月</a:t>
              </a:r>
              <a:r>
                <a:rPr lang="en-US" altLang="ja-JP" sz="800"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15</a:t>
              </a:r>
              <a:r>
                <a:rPr lang="ja-JP" altLang="en-US" sz="800"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日</a:t>
              </a:r>
              <a:endParaRPr kumimoji="1" lang="ja-JP" sz="1800" b="0" i="0" u="none" strike="noStrike" cap="none" normalizeH="0" baseline="0" dirty="0">
                <a:ln>
                  <a:noFill/>
                </a:ln>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p:txBody>
        </p:sp>
      </p:grpSp>
      <p:grpSp>
        <p:nvGrpSpPr>
          <p:cNvPr id="163" name="グループ化 715"/>
          <p:cNvGrpSpPr/>
          <p:nvPr/>
        </p:nvGrpSpPr>
        <p:grpSpPr>
          <a:xfrm>
            <a:off x="2052992" y="7808641"/>
            <a:ext cx="1628775" cy="152400"/>
            <a:chOff x="1900238" y="7172325"/>
            <a:chExt cx="1628775" cy="152400"/>
          </a:xfrm>
        </p:grpSpPr>
        <p:sp>
          <p:nvSpPr>
            <p:cNvPr id="164" name="Freeform 443"/>
            <p:cNvSpPr>
              <a:spLocks/>
            </p:cNvSpPr>
            <p:nvPr/>
          </p:nvSpPr>
          <p:spPr bwMode="auto">
            <a:xfrm>
              <a:off x="2522538" y="7172325"/>
              <a:ext cx="1006475" cy="152400"/>
            </a:xfrm>
            <a:custGeom>
              <a:avLst/>
              <a:gdLst/>
              <a:ahLst/>
              <a:cxnLst>
                <a:cxn ang="0">
                  <a:pos x="612" y="0"/>
                </a:cxn>
                <a:cxn ang="0">
                  <a:pos x="0" y="0"/>
                </a:cxn>
                <a:cxn ang="0">
                  <a:pos x="0" y="96"/>
                </a:cxn>
                <a:cxn ang="0">
                  <a:pos x="612" y="96"/>
                </a:cxn>
                <a:cxn ang="0">
                  <a:pos x="612" y="96"/>
                </a:cxn>
                <a:cxn ang="0">
                  <a:pos x="620" y="94"/>
                </a:cxn>
                <a:cxn ang="0">
                  <a:pos x="628" y="90"/>
                </a:cxn>
                <a:cxn ang="0">
                  <a:pos x="632" y="82"/>
                </a:cxn>
                <a:cxn ang="0">
                  <a:pos x="634" y="74"/>
                </a:cxn>
                <a:cxn ang="0">
                  <a:pos x="634" y="20"/>
                </a:cxn>
                <a:cxn ang="0">
                  <a:pos x="634" y="20"/>
                </a:cxn>
                <a:cxn ang="0">
                  <a:pos x="632" y="12"/>
                </a:cxn>
                <a:cxn ang="0">
                  <a:pos x="628" y="6"/>
                </a:cxn>
                <a:cxn ang="0">
                  <a:pos x="620" y="0"/>
                </a:cxn>
                <a:cxn ang="0">
                  <a:pos x="612" y="0"/>
                </a:cxn>
                <a:cxn ang="0">
                  <a:pos x="612" y="0"/>
                </a:cxn>
              </a:cxnLst>
              <a:rect l="0" t="0" r="r" b="b"/>
              <a:pathLst>
                <a:path w="634" h="96">
                  <a:moveTo>
                    <a:pt x="612" y="0"/>
                  </a:moveTo>
                  <a:lnTo>
                    <a:pt x="0" y="0"/>
                  </a:lnTo>
                  <a:lnTo>
                    <a:pt x="0" y="96"/>
                  </a:lnTo>
                  <a:lnTo>
                    <a:pt x="612" y="96"/>
                  </a:lnTo>
                  <a:lnTo>
                    <a:pt x="612" y="96"/>
                  </a:lnTo>
                  <a:lnTo>
                    <a:pt x="620" y="94"/>
                  </a:lnTo>
                  <a:lnTo>
                    <a:pt x="628" y="90"/>
                  </a:lnTo>
                  <a:lnTo>
                    <a:pt x="632" y="82"/>
                  </a:lnTo>
                  <a:lnTo>
                    <a:pt x="634" y="74"/>
                  </a:lnTo>
                  <a:lnTo>
                    <a:pt x="634" y="20"/>
                  </a:lnTo>
                  <a:lnTo>
                    <a:pt x="634" y="20"/>
                  </a:lnTo>
                  <a:lnTo>
                    <a:pt x="632" y="12"/>
                  </a:lnTo>
                  <a:lnTo>
                    <a:pt x="628" y="6"/>
                  </a:lnTo>
                  <a:lnTo>
                    <a:pt x="620" y="0"/>
                  </a:lnTo>
                  <a:lnTo>
                    <a:pt x="612" y="0"/>
                  </a:lnTo>
                  <a:lnTo>
                    <a:pt x="612" y="0"/>
                  </a:lnTo>
                  <a:close/>
                </a:path>
              </a:pathLst>
            </a:custGeom>
            <a:solidFill>
              <a:srgbClr val="F5AE7E"/>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5" name="Freeform 444"/>
            <p:cNvSpPr>
              <a:spLocks/>
            </p:cNvSpPr>
            <p:nvPr/>
          </p:nvSpPr>
          <p:spPr bwMode="auto">
            <a:xfrm>
              <a:off x="1900238" y="7172325"/>
              <a:ext cx="622300" cy="152400"/>
            </a:xfrm>
            <a:custGeom>
              <a:avLst/>
              <a:gdLst/>
              <a:ahLst/>
              <a:cxnLst>
                <a:cxn ang="0">
                  <a:pos x="22" y="0"/>
                </a:cxn>
                <a:cxn ang="0">
                  <a:pos x="22" y="0"/>
                </a:cxn>
                <a:cxn ang="0">
                  <a:pos x="14" y="0"/>
                </a:cxn>
                <a:cxn ang="0">
                  <a:pos x="6" y="6"/>
                </a:cxn>
                <a:cxn ang="0">
                  <a:pos x="2" y="12"/>
                </a:cxn>
                <a:cxn ang="0">
                  <a:pos x="0" y="20"/>
                </a:cxn>
                <a:cxn ang="0">
                  <a:pos x="0" y="74"/>
                </a:cxn>
                <a:cxn ang="0">
                  <a:pos x="0" y="74"/>
                </a:cxn>
                <a:cxn ang="0">
                  <a:pos x="2" y="82"/>
                </a:cxn>
                <a:cxn ang="0">
                  <a:pos x="6" y="90"/>
                </a:cxn>
                <a:cxn ang="0">
                  <a:pos x="14" y="94"/>
                </a:cxn>
                <a:cxn ang="0">
                  <a:pos x="22" y="96"/>
                </a:cxn>
                <a:cxn ang="0">
                  <a:pos x="392" y="96"/>
                </a:cxn>
                <a:cxn ang="0">
                  <a:pos x="392" y="0"/>
                </a:cxn>
                <a:cxn ang="0">
                  <a:pos x="22" y="0"/>
                </a:cxn>
              </a:cxnLst>
              <a:rect l="0" t="0" r="r" b="b"/>
              <a:pathLst>
                <a:path w="392" h="96">
                  <a:moveTo>
                    <a:pt x="22" y="0"/>
                  </a:moveTo>
                  <a:lnTo>
                    <a:pt x="22" y="0"/>
                  </a:lnTo>
                  <a:lnTo>
                    <a:pt x="14" y="0"/>
                  </a:lnTo>
                  <a:lnTo>
                    <a:pt x="6" y="6"/>
                  </a:lnTo>
                  <a:lnTo>
                    <a:pt x="2" y="12"/>
                  </a:lnTo>
                  <a:lnTo>
                    <a:pt x="0" y="20"/>
                  </a:lnTo>
                  <a:lnTo>
                    <a:pt x="0" y="74"/>
                  </a:lnTo>
                  <a:lnTo>
                    <a:pt x="0" y="74"/>
                  </a:lnTo>
                  <a:lnTo>
                    <a:pt x="2" y="82"/>
                  </a:lnTo>
                  <a:lnTo>
                    <a:pt x="6" y="90"/>
                  </a:lnTo>
                  <a:lnTo>
                    <a:pt x="14" y="94"/>
                  </a:lnTo>
                  <a:lnTo>
                    <a:pt x="22" y="96"/>
                  </a:lnTo>
                  <a:lnTo>
                    <a:pt x="392" y="96"/>
                  </a:lnTo>
                  <a:lnTo>
                    <a:pt x="392" y="0"/>
                  </a:lnTo>
                  <a:lnTo>
                    <a:pt x="2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6" name="Rectangle 7"/>
            <p:cNvSpPr>
              <a:spLocks noChangeArrowheads="1"/>
            </p:cNvSpPr>
            <p:nvPr/>
          </p:nvSpPr>
          <p:spPr bwMode="auto">
            <a:xfrm>
              <a:off x="1938338" y="7185123"/>
              <a:ext cx="550480" cy="12311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ja-JP" altLang="en-US" sz="800" dirty="0">
                  <a:solidFill>
                    <a:srgbClr val="000000"/>
                  </a:solidFill>
                  <a:latin typeface="ＭＳ Ｐゴシック" pitchFamily="50" charset="-128"/>
                  <a:ea typeface="ＭＳ Ｐゴシック" pitchFamily="50" charset="-128"/>
                  <a:cs typeface="ＭＳ Ｐゴシック" pitchFamily="50" charset="-128"/>
                </a:rPr>
                <a:t>専攻</a:t>
              </a:r>
              <a:r>
                <a:rPr kumimoji="1" lang="ja-JP" sz="800" b="0" i="0" u="none" strike="noStrike" cap="none" normalizeH="0" baseline="0" dirty="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7" name="Rectangle 9"/>
            <p:cNvSpPr>
              <a:spLocks noChangeArrowheads="1"/>
            </p:cNvSpPr>
            <p:nvPr/>
          </p:nvSpPr>
          <p:spPr bwMode="auto">
            <a:xfrm>
              <a:off x="2553285" y="7185123"/>
              <a:ext cx="575479"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lvl="0" defTabSz="914400" fontAlgn="base">
                <a:spcBef>
                  <a:spcPct val="0"/>
                </a:spcBef>
                <a:spcAft>
                  <a:spcPct val="0"/>
                </a:spcAft>
              </a:pPr>
              <a:r>
                <a:rPr lang="ja-JP" altLang="en-US" sz="800" dirty="0">
                  <a:solidFill>
                    <a:srgbClr val="000000"/>
                  </a:solidFill>
                  <a:latin typeface="ＭＳ Ｐゴシック" pitchFamily="50" charset="-128"/>
                  <a:ea typeface="ＭＳ Ｐゴシック" pitchFamily="50" charset="-128"/>
                  <a:cs typeface="ＭＳ Ｐゴシック" pitchFamily="50" charset="-128"/>
                </a:rPr>
                <a:t>ビジネス全般</a:t>
              </a:r>
              <a:endParaRPr kumimoji="1" 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grpSp>
      <p:grpSp>
        <p:nvGrpSpPr>
          <p:cNvPr id="168" name="グループ化 715"/>
          <p:cNvGrpSpPr/>
          <p:nvPr/>
        </p:nvGrpSpPr>
        <p:grpSpPr>
          <a:xfrm>
            <a:off x="2050509" y="7980520"/>
            <a:ext cx="1628775" cy="152400"/>
            <a:chOff x="1900238" y="7172325"/>
            <a:chExt cx="1628775" cy="152400"/>
          </a:xfrm>
        </p:grpSpPr>
        <p:sp>
          <p:nvSpPr>
            <p:cNvPr id="169" name="Freeform 443"/>
            <p:cNvSpPr>
              <a:spLocks/>
            </p:cNvSpPr>
            <p:nvPr/>
          </p:nvSpPr>
          <p:spPr bwMode="auto">
            <a:xfrm>
              <a:off x="2522538" y="7172325"/>
              <a:ext cx="1006475" cy="152400"/>
            </a:xfrm>
            <a:custGeom>
              <a:avLst/>
              <a:gdLst/>
              <a:ahLst/>
              <a:cxnLst>
                <a:cxn ang="0">
                  <a:pos x="612" y="0"/>
                </a:cxn>
                <a:cxn ang="0">
                  <a:pos x="0" y="0"/>
                </a:cxn>
                <a:cxn ang="0">
                  <a:pos x="0" y="96"/>
                </a:cxn>
                <a:cxn ang="0">
                  <a:pos x="612" y="96"/>
                </a:cxn>
                <a:cxn ang="0">
                  <a:pos x="612" y="96"/>
                </a:cxn>
                <a:cxn ang="0">
                  <a:pos x="620" y="94"/>
                </a:cxn>
                <a:cxn ang="0">
                  <a:pos x="628" y="90"/>
                </a:cxn>
                <a:cxn ang="0">
                  <a:pos x="632" y="82"/>
                </a:cxn>
                <a:cxn ang="0">
                  <a:pos x="634" y="74"/>
                </a:cxn>
                <a:cxn ang="0">
                  <a:pos x="634" y="20"/>
                </a:cxn>
                <a:cxn ang="0">
                  <a:pos x="634" y="20"/>
                </a:cxn>
                <a:cxn ang="0">
                  <a:pos x="632" y="12"/>
                </a:cxn>
                <a:cxn ang="0">
                  <a:pos x="628" y="6"/>
                </a:cxn>
                <a:cxn ang="0">
                  <a:pos x="620" y="0"/>
                </a:cxn>
                <a:cxn ang="0">
                  <a:pos x="612" y="0"/>
                </a:cxn>
                <a:cxn ang="0">
                  <a:pos x="612" y="0"/>
                </a:cxn>
              </a:cxnLst>
              <a:rect l="0" t="0" r="r" b="b"/>
              <a:pathLst>
                <a:path w="634" h="96">
                  <a:moveTo>
                    <a:pt x="612" y="0"/>
                  </a:moveTo>
                  <a:lnTo>
                    <a:pt x="0" y="0"/>
                  </a:lnTo>
                  <a:lnTo>
                    <a:pt x="0" y="96"/>
                  </a:lnTo>
                  <a:lnTo>
                    <a:pt x="612" y="96"/>
                  </a:lnTo>
                  <a:lnTo>
                    <a:pt x="612" y="96"/>
                  </a:lnTo>
                  <a:lnTo>
                    <a:pt x="620" y="94"/>
                  </a:lnTo>
                  <a:lnTo>
                    <a:pt x="628" y="90"/>
                  </a:lnTo>
                  <a:lnTo>
                    <a:pt x="632" y="82"/>
                  </a:lnTo>
                  <a:lnTo>
                    <a:pt x="634" y="74"/>
                  </a:lnTo>
                  <a:lnTo>
                    <a:pt x="634" y="20"/>
                  </a:lnTo>
                  <a:lnTo>
                    <a:pt x="634" y="20"/>
                  </a:lnTo>
                  <a:lnTo>
                    <a:pt x="632" y="12"/>
                  </a:lnTo>
                  <a:lnTo>
                    <a:pt x="628" y="6"/>
                  </a:lnTo>
                  <a:lnTo>
                    <a:pt x="620" y="0"/>
                  </a:lnTo>
                  <a:lnTo>
                    <a:pt x="612" y="0"/>
                  </a:lnTo>
                  <a:lnTo>
                    <a:pt x="612" y="0"/>
                  </a:lnTo>
                  <a:close/>
                </a:path>
              </a:pathLst>
            </a:custGeom>
            <a:solidFill>
              <a:srgbClr val="F5AE7E"/>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0" name="Freeform 444"/>
            <p:cNvSpPr>
              <a:spLocks/>
            </p:cNvSpPr>
            <p:nvPr/>
          </p:nvSpPr>
          <p:spPr bwMode="auto">
            <a:xfrm>
              <a:off x="1900238" y="7172325"/>
              <a:ext cx="622300" cy="152400"/>
            </a:xfrm>
            <a:custGeom>
              <a:avLst/>
              <a:gdLst/>
              <a:ahLst/>
              <a:cxnLst>
                <a:cxn ang="0">
                  <a:pos x="22" y="0"/>
                </a:cxn>
                <a:cxn ang="0">
                  <a:pos x="22" y="0"/>
                </a:cxn>
                <a:cxn ang="0">
                  <a:pos x="14" y="0"/>
                </a:cxn>
                <a:cxn ang="0">
                  <a:pos x="6" y="6"/>
                </a:cxn>
                <a:cxn ang="0">
                  <a:pos x="2" y="12"/>
                </a:cxn>
                <a:cxn ang="0">
                  <a:pos x="0" y="20"/>
                </a:cxn>
                <a:cxn ang="0">
                  <a:pos x="0" y="74"/>
                </a:cxn>
                <a:cxn ang="0">
                  <a:pos x="0" y="74"/>
                </a:cxn>
                <a:cxn ang="0">
                  <a:pos x="2" y="82"/>
                </a:cxn>
                <a:cxn ang="0">
                  <a:pos x="6" y="90"/>
                </a:cxn>
                <a:cxn ang="0">
                  <a:pos x="14" y="94"/>
                </a:cxn>
                <a:cxn ang="0">
                  <a:pos x="22" y="96"/>
                </a:cxn>
                <a:cxn ang="0">
                  <a:pos x="392" y="96"/>
                </a:cxn>
                <a:cxn ang="0">
                  <a:pos x="392" y="0"/>
                </a:cxn>
                <a:cxn ang="0">
                  <a:pos x="22" y="0"/>
                </a:cxn>
              </a:cxnLst>
              <a:rect l="0" t="0" r="r" b="b"/>
              <a:pathLst>
                <a:path w="392" h="96">
                  <a:moveTo>
                    <a:pt x="22" y="0"/>
                  </a:moveTo>
                  <a:lnTo>
                    <a:pt x="22" y="0"/>
                  </a:lnTo>
                  <a:lnTo>
                    <a:pt x="14" y="0"/>
                  </a:lnTo>
                  <a:lnTo>
                    <a:pt x="6" y="6"/>
                  </a:lnTo>
                  <a:lnTo>
                    <a:pt x="2" y="12"/>
                  </a:lnTo>
                  <a:lnTo>
                    <a:pt x="0" y="20"/>
                  </a:lnTo>
                  <a:lnTo>
                    <a:pt x="0" y="74"/>
                  </a:lnTo>
                  <a:lnTo>
                    <a:pt x="0" y="74"/>
                  </a:lnTo>
                  <a:lnTo>
                    <a:pt x="2" y="82"/>
                  </a:lnTo>
                  <a:lnTo>
                    <a:pt x="6" y="90"/>
                  </a:lnTo>
                  <a:lnTo>
                    <a:pt x="14" y="94"/>
                  </a:lnTo>
                  <a:lnTo>
                    <a:pt x="22" y="96"/>
                  </a:lnTo>
                  <a:lnTo>
                    <a:pt x="392" y="96"/>
                  </a:lnTo>
                  <a:lnTo>
                    <a:pt x="392" y="0"/>
                  </a:lnTo>
                  <a:lnTo>
                    <a:pt x="2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1" name="Rectangle 7"/>
            <p:cNvSpPr>
              <a:spLocks noChangeArrowheads="1"/>
            </p:cNvSpPr>
            <p:nvPr/>
          </p:nvSpPr>
          <p:spPr bwMode="auto">
            <a:xfrm>
              <a:off x="1938338" y="7185123"/>
              <a:ext cx="550480" cy="12311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ja-JP" altLang="en-US" sz="800" dirty="0">
                  <a:solidFill>
                    <a:srgbClr val="000000"/>
                  </a:solidFill>
                  <a:latin typeface="ＭＳ Ｐゴシック" pitchFamily="50" charset="-128"/>
                  <a:ea typeface="ＭＳ Ｐゴシック" pitchFamily="50" charset="-128"/>
                  <a:cs typeface="ＭＳ Ｐゴシック" pitchFamily="50" charset="-128"/>
                </a:rPr>
                <a:t>授業料</a:t>
              </a:r>
              <a:r>
                <a:rPr kumimoji="1" lang="ja-JP" sz="800" b="0" i="0" u="none" strike="noStrike" cap="none" normalizeH="0" baseline="0" dirty="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72" name="Rectangle 9"/>
            <p:cNvSpPr>
              <a:spLocks noChangeArrowheads="1"/>
            </p:cNvSpPr>
            <p:nvPr/>
          </p:nvSpPr>
          <p:spPr bwMode="auto">
            <a:xfrm>
              <a:off x="2553285" y="7185123"/>
              <a:ext cx="851195"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lvl="0" defTabSz="914400" fontAlgn="base">
                <a:spcBef>
                  <a:spcPct val="0"/>
                </a:spcBef>
                <a:spcAft>
                  <a:spcPct val="0"/>
                </a:spcAft>
              </a:pPr>
              <a:r>
                <a:rPr lang="en-US" altLang="ja-JP" sz="800" dirty="0">
                  <a:solidFill>
                    <a:srgbClr val="000000"/>
                  </a:solidFill>
                  <a:latin typeface="ＭＳ Ｐゴシック" pitchFamily="50" charset="-128"/>
                  <a:ea typeface="ＭＳ Ｐゴシック" pitchFamily="50" charset="-128"/>
                  <a:cs typeface="ＭＳ Ｐゴシック" pitchFamily="50" charset="-128"/>
                </a:rPr>
                <a:t>3,000</a:t>
              </a:r>
              <a:r>
                <a:rPr lang="ja-JP" altLang="en-US" sz="800" dirty="0">
                  <a:solidFill>
                    <a:srgbClr val="000000"/>
                  </a:solidFill>
                  <a:latin typeface="ＭＳ Ｐゴシック" pitchFamily="50" charset="-128"/>
                  <a:ea typeface="ＭＳ Ｐゴシック" pitchFamily="50" charset="-128"/>
                  <a:cs typeface="ＭＳ Ｐゴシック" pitchFamily="50" charset="-128"/>
                </a:rPr>
                <a:t>ユーロ　</a:t>
              </a:r>
              <a:r>
                <a:rPr lang="en-US" altLang="ja-JP" sz="800" dirty="0">
                  <a:solidFill>
                    <a:srgbClr val="000000"/>
                  </a:solidFill>
                  <a:latin typeface="ＭＳ Ｐゴシック" pitchFamily="50" charset="-128"/>
                  <a:ea typeface="ＭＳ Ｐゴシック" pitchFamily="50" charset="-128"/>
                  <a:cs typeface="ＭＳ Ｐゴシック" pitchFamily="50" charset="-128"/>
                </a:rPr>
                <a:t>(</a:t>
              </a:r>
              <a:r>
                <a:rPr lang="ja-JP" altLang="en-US" sz="800" dirty="0">
                  <a:solidFill>
                    <a:srgbClr val="000000"/>
                  </a:solidFill>
                  <a:latin typeface="ＭＳ Ｐゴシック" pitchFamily="50" charset="-128"/>
                  <a:ea typeface="ＭＳ Ｐゴシック" pitchFamily="50" charset="-128"/>
                  <a:cs typeface="ＭＳ Ｐゴシック" pitchFamily="50" charset="-128"/>
                </a:rPr>
                <a:t>年間</a:t>
              </a:r>
              <a:r>
                <a:rPr lang="en-US" altLang="ja-JP" sz="800" dirty="0">
                  <a:solidFill>
                    <a:srgbClr val="000000"/>
                  </a:solidFill>
                  <a:latin typeface="ＭＳ Ｐゴシック" pitchFamily="50" charset="-128"/>
                  <a:ea typeface="ＭＳ Ｐゴシック" pitchFamily="50" charset="-128"/>
                  <a:cs typeface="ＭＳ Ｐゴシック" pitchFamily="50" charset="-128"/>
                </a:rPr>
                <a:t>)</a:t>
              </a:r>
              <a:endParaRPr kumimoji="1" 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grpSp>
      <p:grpSp>
        <p:nvGrpSpPr>
          <p:cNvPr id="173" name="グループ化 715"/>
          <p:cNvGrpSpPr/>
          <p:nvPr/>
        </p:nvGrpSpPr>
        <p:grpSpPr>
          <a:xfrm>
            <a:off x="2053817" y="8115668"/>
            <a:ext cx="1680572" cy="152400"/>
            <a:chOff x="1900238" y="7172325"/>
            <a:chExt cx="1680572" cy="152400"/>
          </a:xfrm>
        </p:grpSpPr>
        <p:sp>
          <p:nvSpPr>
            <p:cNvPr id="174" name="Freeform 443"/>
            <p:cNvSpPr>
              <a:spLocks/>
            </p:cNvSpPr>
            <p:nvPr/>
          </p:nvSpPr>
          <p:spPr bwMode="auto">
            <a:xfrm>
              <a:off x="2522538" y="7172325"/>
              <a:ext cx="1006475" cy="152400"/>
            </a:xfrm>
            <a:custGeom>
              <a:avLst/>
              <a:gdLst/>
              <a:ahLst/>
              <a:cxnLst>
                <a:cxn ang="0">
                  <a:pos x="612" y="0"/>
                </a:cxn>
                <a:cxn ang="0">
                  <a:pos x="0" y="0"/>
                </a:cxn>
                <a:cxn ang="0">
                  <a:pos x="0" y="96"/>
                </a:cxn>
                <a:cxn ang="0">
                  <a:pos x="612" y="96"/>
                </a:cxn>
                <a:cxn ang="0">
                  <a:pos x="612" y="96"/>
                </a:cxn>
                <a:cxn ang="0">
                  <a:pos x="620" y="94"/>
                </a:cxn>
                <a:cxn ang="0">
                  <a:pos x="628" y="90"/>
                </a:cxn>
                <a:cxn ang="0">
                  <a:pos x="632" y="82"/>
                </a:cxn>
                <a:cxn ang="0">
                  <a:pos x="634" y="74"/>
                </a:cxn>
                <a:cxn ang="0">
                  <a:pos x="634" y="20"/>
                </a:cxn>
                <a:cxn ang="0">
                  <a:pos x="634" y="20"/>
                </a:cxn>
                <a:cxn ang="0">
                  <a:pos x="632" y="12"/>
                </a:cxn>
                <a:cxn ang="0">
                  <a:pos x="628" y="6"/>
                </a:cxn>
                <a:cxn ang="0">
                  <a:pos x="620" y="0"/>
                </a:cxn>
                <a:cxn ang="0">
                  <a:pos x="612" y="0"/>
                </a:cxn>
                <a:cxn ang="0">
                  <a:pos x="612" y="0"/>
                </a:cxn>
              </a:cxnLst>
              <a:rect l="0" t="0" r="r" b="b"/>
              <a:pathLst>
                <a:path w="634" h="96">
                  <a:moveTo>
                    <a:pt x="612" y="0"/>
                  </a:moveTo>
                  <a:lnTo>
                    <a:pt x="0" y="0"/>
                  </a:lnTo>
                  <a:lnTo>
                    <a:pt x="0" y="96"/>
                  </a:lnTo>
                  <a:lnTo>
                    <a:pt x="612" y="96"/>
                  </a:lnTo>
                  <a:lnTo>
                    <a:pt x="612" y="96"/>
                  </a:lnTo>
                  <a:lnTo>
                    <a:pt x="620" y="94"/>
                  </a:lnTo>
                  <a:lnTo>
                    <a:pt x="628" y="90"/>
                  </a:lnTo>
                  <a:lnTo>
                    <a:pt x="632" y="82"/>
                  </a:lnTo>
                  <a:lnTo>
                    <a:pt x="634" y="74"/>
                  </a:lnTo>
                  <a:lnTo>
                    <a:pt x="634" y="20"/>
                  </a:lnTo>
                  <a:lnTo>
                    <a:pt x="634" y="20"/>
                  </a:lnTo>
                  <a:lnTo>
                    <a:pt x="632" y="12"/>
                  </a:lnTo>
                  <a:lnTo>
                    <a:pt x="628" y="6"/>
                  </a:lnTo>
                  <a:lnTo>
                    <a:pt x="620" y="0"/>
                  </a:lnTo>
                  <a:lnTo>
                    <a:pt x="612" y="0"/>
                  </a:lnTo>
                  <a:lnTo>
                    <a:pt x="612" y="0"/>
                  </a:lnTo>
                  <a:close/>
                </a:path>
              </a:pathLst>
            </a:custGeom>
            <a:solidFill>
              <a:srgbClr val="F5AE7E"/>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5" name="Freeform 444"/>
            <p:cNvSpPr>
              <a:spLocks/>
            </p:cNvSpPr>
            <p:nvPr/>
          </p:nvSpPr>
          <p:spPr bwMode="auto">
            <a:xfrm>
              <a:off x="1900238" y="7172325"/>
              <a:ext cx="622300" cy="152400"/>
            </a:xfrm>
            <a:custGeom>
              <a:avLst/>
              <a:gdLst/>
              <a:ahLst/>
              <a:cxnLst>
                <a:cxn ang="0">
                  <a:pos x="22" y="0"/>
                </a:cxn>
                <a:cxn ang="0">
                  <a:pos x="22" y="0"/>
                </a:cxn>
                <a:cxn ang="0">
                  <a:pos x="14" y="0"/>
                </a:cxn>
                <a:cxn ang="0">
                  <a:pos x="6" y="6"/>
                </a:cxn>
                <a:cxn ang="0">
                  <a:pos x="2" y="12"/>
                </a:cxn>
                <a:cxn ang="0">
                  <a:pos x="0" y="20"/>
                </a:cxn>
                <a:cxn ang="0">
                  <a:pos x="0" y="74"/>
                </a:cxn>
                <a:cxn ang="0">
                  <a:pos x="0" y="74"/>
                </a:cxn>
                <a:cxn ang="0">
                  <a:pos x="2" y="82"/>
                </a:cxn>
                <a:cxn ang="0">
                  <a:pos x="6" y="90"/>
                </a:cxn>
                <a:cxn ang="0">
                  <a:pos x="14" y="94"/>
                </a:cxn>
                <a:cxn ang="0">
                  <a:pos x="22" y="96"/>
                </a:cxn>
                <a:cxn ang="0">
                  <a:pos x="392" y="96"/>
                </a:cxn>
                <a:cxn ang="0">
                  <a:pos x="392" y="0"/>
                </a:cxn>
                <a:cxn ang="0">
                  <a:pos x="22" y="0"/>
                </a:cxn>
              </a:cxnLst>
              <a:rect l="0" t="0" r="r" b="b"/>
              <a:pathLst>
                <a:path w="392" h="96">
                  <a:moveTo>
                    <a:pt x="22" y="0"/>
                  </a:moveTo>
                  <a:lnTo>
                    <a:pt x="22" y="0"/>
                  </a:lnTo>
                  <a:lnTo>
                    <a:pt x="14" y="0"/>
                  </a:lnTo>
                  <a:lnTo>
                    <a:pt x="6" y="6"/>
                  </a:lnTo>
                  <a:lnTo>
                    <a:pt x="2" y="12"/>
                  </a:lnTo>
                  <a:lnTo>
                    <a:pt x="0" y="20"/>
                  </a:lnTo>
                  <a:lnTo>
                    <a:pt x="0" y="74"/>
                  </a:lnTo>
                  <a:lnTo>
                    <a:pt x="0" y="74"/>
                  </a:lnTo>
                  <a:lnTo>
                    <a:pt x="2" y="82"/>
                  </a:lnTo>
                  <a:lnTo>
                    <a:pt x="6" y="90"/>
                  </a:lnTo>
                  <a:lnTo>
                    <a:pt x="14" y="94"/>
                  </a:lnTo>
                  <a:lnTo>
                    <a:pt x="22" y="96"/>
                  </a:lnTo>
                  <a:lnTo>
                    <a:pt x="392" y="96"/>
                  </a:lnTo>
                  <a:lnTo>
                    <a:pt x="392" y="0"/>
                  </a:lnTo>
                  <a:lnTo>
                    <a:pt x="2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6" name="Rectangle 7"/>
            <p:cNvSpPr>
              <a:spLocks noChangeArrowheads="1"/>
            </p:cNvSpPr>
            <p:nvPr/>
          </p:nvSpPr>
          <p:spPr bwMode="auto">
            <a:xfrm>
              <a:off x="1938338" y="7185123"/>
              <a:ext cx="550480" cy="12311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dirty="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77" name="Rectangle 9"/>
            <p:cNvSpPr>
              <a:spLocks noChangeArrowheads="1"/>
            </p:cNvSpPr>
            <p:nvPr/>
          </p:nvSpPr>
          <p:spPr bwMode="auto">
            <a:xfrm>
              <a:off x="2553285" y="7185123"/>
              <a:ext cx="1027525"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lvl="0" defTabSz="914400" fontAlgn="base">
                <a:spcBef>
                  <a:spcPct val="0"/>
                </a:spcBef>
                <a:spcAft>
                  <a:spcPct val="0"/>
                </a:spcAft>
              </a:pPr>
              <a:r>
                <a:rPr lang="en-US" altLang="ja-JP" sz="800" dirty="0">
                  <a:solidFill>
                    <a:srgbClr val="000000"/>
                  </a:solidFill>
                  <a:latin typeface="ＭＳ Ｐゴシック" pitchFamily="50" charset="-128"/>
                  <a:ea typeface="ＭＳ Ｐゴシック" pitchFamily="50" charset="-128"/>
                  <a:cs typeface="ＭＳ Ｐゴシック" pitchFamily="50" charset="-128"/>
                </a:rPr>
                <a:t>MBA 1</a:t>
              </a:r>
              <a:r>
                <a:rPr lang="ja-JP" altLang="en-US" sz="800" dirty="0">
                  <a:solidFill>
                    <a:srgbClr val="000000"/>
                  </a:solidFill>
                  <a:latin typeface="ＭＳ Ｐゴシック" pitchFamily="50" charset="-128"/>
                  <a:ea typeface="ＭＳ Ｐゴシック" pitchFamily="50" charset="-128"/>
                  <a:cs typeface="ＭＳ Ｐゴシック" pitchFamily="50" charset="-128"/>
                </a:rPr>
                <a:t>年：</a:t>
              </a:r>
              <a:r>
                <a:rPr lang="en-US" altLang="ja-JP" sz="800" dirty="0">
                  <a:solidFill>
                    <a:srgbClr val="000000"/>
                  </a:solidFill>
                  <a:latin typeface="ＭＳ Ｐゴシック" pitchFamily="50" charset="-128"/>
                  <a:ea typeface="ＭＳ Ｐゴシック" pitchFamily="50" charset="-128"/>
                  <a:cs typeface="ＭＳ Ｐゴシック" pitchFamily="50" charset="-128"/>
                </a:rPr>
                <a:t>6,900</a:t>
              </a:r>
              <a:r>
                <a:rPr lang="ja-JP" altLang="en-US" sz="800" dirty="0">
                  <a:solidFill>
                    <a:srgbClr val="000000"/>
                  </a:solidFill>
                  <a:latin typeface="ＭＳ Ｐゴシック" pitchFamily="50" charset="-128"/>
                  <a:ea typeface="ＭＳ Ｐゴシック" pitchFamily="50" charset="-128"/>
                  <a:cs typeface="ＭＳ Ｐゴシック" pitchFamily="50" charset="-128"/>
                </a:rPr>
                <a:t>ユーロ　</a:t>
              </a:r>
              <a:endParaRPr kumimoji="1" 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grp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799"/>
          <a:stretch/>
        </p:blipFill>
        <p:spPr bwMode="auto">
          <a:xfrm>
            <a:off x="378800" y="7298847"/>
            <a:ext cx="1595015" cy="1093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8" name="Rectangle 14"/>
          <p:cNvSpPr>
            <a:spLocks noChangeArrowheads="1"/>
          </p:cNvSpPr>
          <p:nvPr/>
        </p:nvSpPr>
        <p:spPr bwMode="auto">
          <a:xfrm>
            <a:off x="2028233" y="3943829"/>
            <a:ext cx="1975921" cy="20774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defTabSz="914400" fontAlgn="base">
              <a:lnSpc>
                <a:spcPct val="150000"/>
              </a:lnSpc>
              <a:spcBef>
                <a:spcPct val="0"/>
              </a:spcBef>
              <a:spcAft>
                <a:spcPct val="0"/>
              </a:spcAft>
            </a:pPr>
            <a:r>
              <a:rPr lang="ja-JP" altLang="en-US" sz="900" dirty="0">
                <a:latin typeface="Arial" pitchFamily="34" charset="0"/>
                <a:ea typeface="ＭＳ Ｐゴシック" pitchFamily="50" charset="-128"/>
                <a:cs typeface="ＭＳ Ｐゴシック" pitchFamily="50" charset="-128"/>
              </a:rPr>
              <a:t>世界ランキング</a:t>
            </a:r>
            <a:r>
              <a:rPr lang="en-US" altLang="ja-JP" sz="900" dirty="0">
                <a:latin typeface="Arial" pitchFamily="34" charset="0"/>
                <a:ea typeface="ＭＳ Ｐゴシック" pitchFamily="50" charset="-128"/>
                <a:cs typeface="ＭＳ Ｐゴシック" pitchFamily="50" charset="-128"/>
              </a:rPr>
              <a:t>82</a:t>
            </a:r>
            <a:r>
              <a:rPr lang="ja-JP" altLang="en-US" sz="900" dirty="0">
                <a:latin typeface="Arial" pitchFamily="34" charset="0"/>
                <a:ea typeface="ＭＳ Ｐゴシック" pitchFamily="50" charset="-128"/>
                <a:cs typeface="ＭＳ Ｐゴシック" pitchFamily="50" charset="-128"/>
              </a:rPr>
              <a:t>位の名門国立大学！</a:t>
            </a:r>
            <a:endParaRPr kumimoji="1" lang="ja-JP" sz="9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grpSp>
        <p:nvGrpSpPr>
          <p:cNvPr id="18" name="グループ化 17"/>
          <p:cNvGrpSpPr/>
          <p:nvPr/>
        </p:nvGrpSpPr>
        <p:grpSpPr>
          <a:xfrm>
            <a:off x="2043527" y="4550567"/>
            <a:ext cx="1628775" cy="152400"/>
            <a:chOff x="2066182" y="4588274"/>
            <a:chExt cx="1628775" cy="152400"/>
          </a:xfrm>
        </p:grpSpPr>
        <p:grpSp>
          <p:nvGrpSpPr>
            <p:cNvPr id="182" name="グループ化 181"/>
            <p:cNvGrpSpPr/>
            <p:nvPr/>
          </p:nvGrpSpPr>
          <p:grpSpPr>
            <a:xfrm>
              <a:off x="2066182" y="4588274"/>
              <a:ext cx="1628775" cy="152400"/>
              <a:chOff x="2069050" y="4013200"/>
              <a:chExt cx="1628775" cy="152400"/>
            </a:xfrm>
          </p:grpSpPr>
          <p:sp>
            <p:nvSpPr>
              <p:cNvPr id="183" name="Freeform 104"/>
              <p:cNvSpPr>
                <a:spLocks/>
              </p:cNvSpPr>
              <p:nvPr/>
            </p:nvSpPr>
            <p:spPr bwMode="auto">
              <a:xfrm>
                <a:off x="2691350" y="4013200"/>
                <a:ext cx="1006475" cy="152400"/>
              </a:xfrm>
              <a:custGeom>
                <a:avLst/>
                <a:gdLst/>
                <a:ahLst/>
                <a:cxnLst>
                  <a:cxn ang="0">
                    <a:pos x="612" y="0"/>
                  </a:cxn>
                  <a:cxn ang="0">
                    <a:pos x="0" y="0"/>
                  </a:cxn>
                  <a:cxn ang="0">
                    <a:pos x="0" y="96"/>
                  </a:cxn>
                  <a:cxn ang="0">
                    <a:pos x="612" y="96"/>
                  </a:cxn>
                  <a:cxn ang="0">
                    <a:pos x="612" y="96"/>
                  </a:cxn>
                  <a:cxn ang="0">
                    <a:pos x="620" y="94"/>
                  </a:cxn>
                  <a:cxn ang="0">
                    <a:pos x="628" y="90"/>
                  </a:cxn>
                  <a:cxn ang="0">
                    <a:pos x="632" y="84"/>
                  </a:cxn>
                  <a:cxn ang="0">
                    <a:pos x="634" y="76"/>
                  </a:cxn>
                  <a:cxn ang="0">
                    <a:pos x="634" y="22"/>
                  </a:cxn>
                  <a:cxn ang="0">
                    <a:pos x="634" y="22"/>
                  </a:cxn>
                  <a:cxn ang="0">
                    <a:pos x="632" y="14"/>
                  </a:cxn>
                  <a:cxn ang="0">
                    <a:pos x="628" y="6"/>
                  </a:cxn>
                  <a:cxn ang="0">
                    <a:pos x="620" y="2"/>
                  </a:cxn>
                  <a:cxn ang="0">
                    <a:pos x="612" y="0"/>
                  </a:cxn>
                  <a:cxn ang="0">
                    <a:pos x="612" y="0"/>
                  </a:cxn>
                </a:cxnLst>
                <a:rect l="0" t="0" r="r" b="b"/>
                <a:pathLst>
                  <a:path w="634" h="96">
                    <a:moveTo>
                      <a:pt x="612" y="0"/>
                    </a:moveTo>
                    <a:lnTo>
                      <a:pt x="0" y="0"/>
                    </a:lnTo>
                    <a:lnTo>
                      <a:pt x="0" y="96"/>
                    </a:lnTo>
                    <a:lnTo>
                      <a:pt x="612" y="96"/>
                    </a:lnTo>
                    <a:lnTo>
                      <a:pt x="612" y="96"/>
                    </a:lnTo>
                    <a:lnTo>
                      <a:pt x="620" y="94"/>
                    </a:lnTo>
                    <a:lnTo>
                      <a:pt x="628" y="90"/>
                    </a:lnTo>
                    <a:lnTo>
                      <a:pt x="632" y="84"/>
                    </a:lnTo>
                    <a:lnTo>
                      <a:pt x="634" y="76"/>
                    </a:lnTo>
                    <a:lnTo>
                      <a:pt x="634" y="22"/>
                    </a:lnTo>
                    <a:lnTo>
                      <a:pt x="634" y="22"/>
                    </a:lnTo>
                    <a:lnTo>
                      <a:pt x="632" y="14"/>
                    </a:lnTo>
                    <a:lnTo>
                      <a:pt x="628" y="6"/>
                    </a:lnTo>
                    <a:lnTo>
                      <a:pt x="620" y="2"/>
                    </a:lnTo>
                    <a:lnTo>
                      <a:pt x="612" y="0"/>
                    </a:lnTo>
                    <a:lnTo>
                      <a:pt x="612" y="0"/>
                    </a:lnTo>
                    <a:close/>
                  </a:path>
                </a:pathLst>
              </a:custGeom>
              <a:solidFill>
                <a:srgbClr val="A4D192"/>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84" name="Freeform 105"/>
              <p:cNvSpPr>
                <a:spLocks/>
              </p:cNvSpPr>
              <p:nvPr/>
            </p:nvSpPr>
            <p:spPr bwMode="auto">
              <a:xfrm>
                <a:off x="2069050" y="4013200"/>
                <a:ext cx="622300" cy="152400"/>
              </a:xfrm>
              <a:custGeom>
                <a:avLst/>
                <a:gdLst/>
                <a:ahLst/>
                <a:cxnLst>
                  <a:cxn ang="0">
                    <a:pos x="22" y="0"/>
                  </a:cxn>
                  <a:cxn ang="0">
                    <a:pos x="22" y="0"/>
                  </a:cxn>
                  <a:cxn ang="0">
                    <a:pos x="14" y="2"/>
                  </a:cxn>
                  <a:cxn ang="0">
                    <a:pos x="6" y="6"/>
                  </a:cxn>
                  <a:cxn ang="0">
                    <a:pos x="2" y="14"/>
                  </a:cxn>
                  <a:cxn ang="0">
                    <a:pos x="0" y="22"/>
                  </a:cxn>
                  <a:cxn ang="0">
                    <a:pos x="0" y="76"/>
                  </a:cxn>
                  <a:cxn ang="0">
                    <a:pos x="0" y="76"/>
                  </a:cxn>
                  <a:cxn ang="0">
                    <a:pos x="2" y="84"/>
                  </a:cxn>
                  <a:cxn ang="0">
                    <a:pos x="6" y="90"/>
                  </a:cxn>
                  <a:cxn ang="0">
                    <a:pos x="14" y="94"/>
                  </a:cxn>
                  <a:cxn ang="0">
                    <a:pos x="22" y="96"/>
                  </a:cxn>
                  <a:cxn ang="0">
                    <a:pos x="392" y="96"/>
                  </a:cxn>
                  <a:cxn ang="0">
                    <a:pos x="392" y="0"/>
                  </a:cxn>
                  <a:cxn ang="0">
                    <a:pos x="22" y="0"/>
                  </a:cxn>
                </a:cxnLst>
                <a:rect l="0" t="0" r="r" b="b"/>
                <a:pathLst>
                  <a:path w="392" h="96">
                    <a:moveTo>
                      <a:pt x="22" y="0"/>
                    </a:moveTo>
                    <a:lnTo>
                      <a:pt x="22" y="0"/>
                    </a:lnTo>
                    <a:lnTo>
                      <a:pt x="14" y="2"/>
                    </a:lnTo>
                    <a:lnTo>
                      <a:pt x="6" y="6"/>
                    </a:lnTo>
                    <a:lnTo>
                      <a:pt x="2" y="14"/>
                    </a:lnTo>
                    <a:lnTo>
                      <a:pt x="0" y="22"/>
                    </a:lnTo>
                    <a:lnTo>
                      <a:pt x="0" y="76"/>
                    </a:lnTo>
                    <a:lnTo>
                      <a:pt x="0" y="76"/>
                    </a:lnTo>
                    <a:lnTo>
                      <a:pt x="2" y="84"/>
                    </a:lnTo>
                    <a:lnTo>
                      <a:pt x="6" y="90"/>
                    </a:lnTo>
                    <a:lnTo>
                      <a:pt x="14" y="94"/>
                    </a:lnTo>
                    <a:lnTo>
                      <a:pt x="22" y="96"/>
                    </a:lnTo>
                    <a:lnTo>
                      <a:pt x="392" y="96"/>
                    </a:lnTo>
                    <a:lnTo>
                      <a:pt x="392" y="0"/>
                    </a:lnTo>
                    <a:lnTo>
                      <a:pt x="2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185" name="Rectangle 7"/>
            <p:cNvSpPr>
              <a:spLocks noChangeArrowheads="1"/>
            </p:cNvSpPr>
            <p:nvPr/>
          </p:nvSpPr>
          <p:spPr bwMode="auto">
            <a:xfrm>
              <a:off x="2113329" y="4602588"/>
              <a:ext cx="550480" cy="12311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ja-JP" altLang="en-US" sz="800" dirty="0">
                  <a:solidFill>
                    <a:srgbClr val="000000"/>
                  </a:solidFill>
                  <a:latin typeface="ＭＳ Ｐゴシック" pitchFamily="50" charset="-128"/>
                  <a:ea typeface="ＭＳ Ｐゴシック" pitchFamily="50" charset="-128"/>
                  <a:cs typeface="ＭＳ Ｐゴシック" pitchFamily="50" charset="-128"/>
                </a:rPr>
                <a:t>出願期限</a:t>
              </a:r>
              <a:r>
                <a:rPr kumimoji="1" lang="ja-JP" sz="800" b="0" i="0" u="none" strike="noStrike" cap="none" normalizeH="0" baseline="0" dirty="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86" name="Rectangle 9"/>
            <p:cNvSpPr>
              <a:spLocks noChangeArrowheads="1"/>
            </p:cNvSpPr>
            <p:nvPr/>
          </p:nvSpPr>
          <p:spPr bwMode="auto">
            <a:xfrm>
              <a:off x="2728276" y="4602588"/>
              <a:ext cx="378309"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lvl="0" defTabSz="914400" fontAlgn="base">
                <a:spcBef>
                  <a:spcPct val="0"/>
                </a:spcBef>
                <a:spcAft>
                  <a:spcPct val="0"/>
                </a:spcAft>
              </a:pPr>
              <a:r>
                <a:rPr lang="en-US" altLang="ja-JP" sz="800"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7</a:t>
              </a:r>
              <a:r>
                <a:rPr lang="ja-JP" altLang="en-US" sz="800"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月</a:t>
              </a:r>
              <a:r>
                <a:rPr lang="en-US" altLang="ja-JP" sz="800"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15</a:t>
              </a:r>
              <a:r>
                <a:rPr lang="ja-JP" altLang="en-US" sz="800"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日</a:t>
              </a:r>
              <a:endParaRPr kumimoji="1" lang="ja-JP" sz="1800" b="0" i="0" u="none" strike="noStrike" cap="none" normalizeH="0" baseline="0" dirty="0">
                <a:ln>
                  <a:noFill/>
                </a:ln>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p:txBody>
        </p:sp>
      </p:grpSp>
      <p:pic>
        <p:nvPicPr>
          <p:cNvPr id="1028"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423"/>
          <a:stretch/>
        </p:blipFill>
        <p:spPr bwMode="auto">
          <a:xfrm>
            <a:off x="378801" y="2676821"/>
            <a:ext cx="1577479" cy="1180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5432" y="2387307"/>
            <a:ext cx="1620848" cy="614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87" name="グループ化 186"/>
          <p:cNvGrpSpPr/>
          <p:nvPr/>
        </p:nvGrpSpPr>
        <p:grpSpPr>
          <a:xfrm>
            <a:off x="2045816" y="4720484"/>
            <a:ext cx="1628775" cy="152400"/>
            <a:chOff x="2066182" y="4588274"/>
            <a:chExt cx="1628775" cy="152400"/>
          </a:xfrm>
        </p:grpSpPr>
        <p:grpSp>
          <p:nvGrpSpPr>
            <p:cNvPr id="188" name="グループ化 187"/>
            <p:cNvGrpSpPr/>
            <p:nvPr/>
          </p:nvGrpSpPr>
          <p:grpSpPr>
            <a:xfrm>
              <a:off x="2066182" y="4588274"/>
              <a:ext cx="1628775" cy="152400"/>
              <a:chOff x="2069050" y="4013200"/>
              <a:chExt cx="1628775" cy="152400"/>
            </a:xfrm>
          </p:grpSpPr>
          <p:sp>
            <p:nvSpPr>
              <p:cNvPr id="191" name="Freeform 104"/>
              <p:cNvSpPr>
                <a:spLocks/>
              </p:cNvSpPr>
              <p:nvPr/>
            </p:nvSpPr>
            <p:spPr bwMode="auto">
              <a:xfrm>
                <a:off x="2691350" y="4013200"/>
                <a:ext cx="1006475" cy="152400"/>
              </a:xfrm>
              <a:custGeom>
                <a:avLst/>
                <a:gdLst/>
                <a:ahLst/>
                <a:cxnLst>
                  <a:cxn ang="0">
                    <a:pos x="612" y="0"/>
                  </a:cxn>
                  <a:cxn ang="0">
                    <a:pos x="0" y="0"/>
                  </a:cxn>
                  <a:cxn ang="0">
                    <a:pos x="0" y="96"/>
                  </a:cxn>
                  <a:cxn ang="0">
                    <a:pos x="612" y="96"/>
                  </a:cxn>
                  <a:cxn ang="0">
                    <a:pos x="612" y="96"/>
                  </a:cxn>
                  <a:cxn ang="0">
                    <a:pos x="620" y="94"/>
                  </a:cxn>
                  <a:cxn ang="0">
                    <a:pos x="628" y="90"/>
                  </a:cxn>
                  <a:cxn ang="0">
                    <a:pos x="632" y="84"/>
                  </a:cxn>
                  <a:cxn ang="0">
                    <a:pos x="634" y="76"/>
                  </a:cxn>
                  <a:cxn ang="0">
                    <a:pos x="634" y="22"/>
                  </a:cxn>
                  <a:cxn ang="0">
                    <a:pos x="634" y="22"/>
                  </a:cxn>
                  <a:cxn ang="0">
                    <a:pos x="632" y="14"/>
                  </a:cxn>
                  <a:cxn ang="0">
                    <a:pos x="628" y="6"/>
                  </a:cxn>
                  <a:cxn ang="0">
                    <a:pos x="620" y="2"/>
                  </a:cxn>
                  <a:cxn ang="0">
                    <a:pos x="612" y="0"/>
                  </a:cxn>
                  <a:cxn ang="0">
                    <a:pos x="612" y="0"/>
                  </a:cxn>
                </a:cxnLst>
                <a:rect l="0" t="0" r="r" b="b"/>
                <a:pathLst>
                  <a:path w="634" h="96">
                    <a:moveTo>
                      <a:pt x="612" y="0"/>
                    </a:moveTo>
                    <a:lnTo>
                      <a:pt x="0" y="0"/>
                    </a:lnTo>
                    <a:lnTo>
                      <a:pt x="0" y="96"/>
                    </a:lnTo>
                    <a:lnTo>
                      <a:pt x="612" y="96"/>
                    </a:lnTo>
                    <a:lnTo>
                      <a:pt x="612" y="96"/>
                    </a:lnTo>
                    <a:lnTo>
                      <a:pt x="620" y="94"/>
                    </a:lnTo>
                    <a:lnTo>
                      <a:pt x="628" y="90"/>
                    </a:lnTo>
                    <a:lnTo>
                      <a:pt x="632" y="84"/>
                    </a:lnTo>
                    <a:lnTo>
                      <a:pt x="634" y="76"/>
                    </a:lnTo>
                    <a:lnTo>
                      <a:pt x="634" y="22"/>
                    </a:lnTo>
                    <a:lnTo>
                      <a:pt x="634" y="22"/>
                    </a:lnTo>
                    <a:lnTo>
                      <a:pt x="632" y="14"/>
                    </a:lnTo>
                    <a:lnTo>
                      <a:pt x="628" y="6"/>
                    </a:lnTo>
                    <a:lnTo>
                      <a:pt x="620" y="2"/>
                    </a:lnTo>
                    <a:lnTo>
                      <a:pt x="612" y="0"/>
                    </a:lnTo>
                    <a:lnTo>
                      <a:pt x="612" y="0"/>
                    </a:lnTo>
                    <a:close/>
                  </a:path>
                </a:pathLst>
              </a:custGeom>
              <a:solidFill>
                <a:srgbClr val="A4D192"/>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92" name="Freeform 105"/>
              <p:cNvSpPr>
                <a:spLocks/>
              </p:cNvSpPr>
              <p:nvPr/>
            </p:nvSpPr>
            <p:spPr bwMode="auto">
              <a:xfrm>
                <a:off x="2069050" y="4013200"/>
                <a:ext cx="622300" cy="152400"/>
              </a:xfrm>
              <a:custGeom>
                <a:avLst/>
                <a:gdLst/>
                <a:ahLst/>
                <a:cxnLst>
                  <a:cxn ang="0">
                    <a:pos x="22" y="0"/>
                  </a:cxn>
                  <a:cxn ang="0">
                    <a:pos x="22" y="0"/>
                  </a:cxn>
                  <a:cxn ang="0">
                    <a:pos x="14" y="2"/>
                  </a:cxn>
                  <a:cxn ang="0">
                    <a:pos x="6" y="6"/>
                  </a:cxn>
                  <a:cxn ang="0">
                    <a:pos x="2" y="14"/>
                  </a:cxn>
                  <a:cxn ang="0">
                    <a:pos x="0" y="22"/>
                  </a:cxn>
                  <a:cxn ang="0">
                    <a:pos x="0" y="76"/>
                  </a:cxn>
                  <a:cxn ang="0">
                    <a:pos x="0" y="76"/>
                  </a:cxn>
                  <a:cxn ang="0">
                    <a:pos x="2" y="84"/>
                  </a:cxn>
                  <a:cxn ang="0">
                    <a:pos x="6" y="90"/>
                  </a:cxn>
                  <a:cxn ang="0">
                    <a:pos x="14" y="94"/>
                  </a:cxn>
                  <a:cxn ang="0">
                    <a:pos x="22" y="96"/>
                  </a:cxn>
                  <a:cxn ang="0">
                    <a:pos x="392" y="96"/>
                  </a:cxn>
                  <a:cxn ang="0">
                    <a:pos x="392" y="0"/>
                  </a:cxn>
                  <a:cxn ang="0">
                    <a:pos x="22" y="0"/>
                  </a:cxn>
                </a:cxnLst>
                <a:rect l="0" t="0" r="r" b="b"/>
                <a:pathLst>
                  <a:path w="392" h="96">
                    <a:moveTo>
                      <a:pt x="22" y="0"/>
                    </a:moveTo>
                    <a:lnTo>
                      <a:pt x="22" y="0"/>
                    </a:lnTo>
                    <a:lnTo>
                      <a:pt x="14" y="2"/>
                    </a:lnTo>
                    <a:lnTo>
                      <a:pt x="6" y="6"/>
                    </a:lnTo>
                    <a:lnTo>
                      <a:pt x="2" y="14"/>
                    </a:lnTo>
                    <a:lnTo>
                      <a:pt x="0" y="22"/>
                    </a:lnTo>
                    <a:lnTo>
                      <a:pt x="0" y="76"/>
                    </a:lnTo>
                    <a:lnTo>
                      <a:pt x="0" y="76"/>
                    </a:lnTo>
                    <a:lnTo>
                      <a:pt x="2" y="84"/>
                    </a:lnTo>
                    <a:lnTo>
                      <a:pt x="6" y="90"/>
                    </a:lnTo>
                    <a:lnTo>
                      <a:pt x="14" y="94"/>
                    </a:lnTo>
                    <a:lnTo>
                      <a:pt x="22" y="96"/>
                    </a:lnTo>
                    <a:lnTo>
                      <a:pt x="392" y="96"/>
                    </a:lnTo>
                    <a:lnTo>
                      <a:pt x="392" y="0"/>
                    </a:lnTo>
                    <a:lnTo>
                      <a:pt x="2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189" name="Rectangle 7"/>
            <p:cNvSpPr>
              <a:spLocks noChangeArrowheads="1"/>
            </p:cNvSpPr>
            <p:nvPr/>
          </p:nvSpPr>
          <p:spPr bwMode="auto">
            <a:xfrm>
              <a:off x="2113329" y="4602588"/>
              <a:ext cx="550480" cy="12311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ja-JP" altLang="en-US" sz="800" dirty="0">
                  <a:solidFill>
                    <a:srgbClr val="000000"/>
                  </a:solidFill>
                  <a:latin typeface="ＭＳ Ｐゴシック" pitchFamily="50" charset="-128"/>
                  <a:ea typeface="ＭＳ Ｐゴシック" pitchFamily="50" charset="-128"/>
                  <a:cs typeface="ＭＳ Ｐゴシック" pitchFamily="50" charset="-128"/>
                </a:rPr>
                <a:t>専攻</a:t>
              </a:r>
              <a:r>
                <a:rPr kumimoji="1" lang="ja-JP" sz="800" b="0" i="0" u="none" strike="noStrike" cap="none" normalizeH="0" baseline="0" dirty="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90" name="Rectangle 9"/>
            <p:cNvSpPr>
              <a:spLocks noChangeArrowheads="1"/>
            </p:cNvSpPr>
            <p:nvPr/>
          </p:nvSpPr>
          <p:spPr bwMode="auto">
            <a:xfrm>
              <a:off x="2728276" y="4602588"/>
              <a:ext cx="718145"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lvl="0" defTabSz="914400" fontAlgn="base">
                <a:spcBef>
                  <a:spcPct val="0"/>
                </a:spcBef>
                <a:spcAft>
                  <a:spcPct val="0"/>
                </a:spcAft>
              </a:pPr>
              <a:r>
                <a:rPr lang="ja-JP" altLang="en-US" sz="800"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リベラルアーツ</a:t>
              </a:r>
              <a:endParaRPr kumimoji="1" lang="ja-JP" sz="1800" b="0" i="0" u="none" strike="noStrike" cap="none" normalizeH="0" baseline="0" dirty="0">
                <a:ln>
                  <a:noFill/>
                </a:ln>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p:txBody>
        </p:sp>
      </p:grpSp>
      <p:grpSp>
        <p:nvGrpSpPr>
          <p:cNvPr id="193" name="グループ化 192"/>
          <p:cNvGrpSpPr/>
          <p:nvPr/>
        </p:nvGrpSpPr>
        <p:grpSpPr>
          <a:xfrm>
            <a:off x="2043194" y="4901700"/>
            <a:ext cx="1639926" cy="152400"/>
            <a:chOff x="2066182" y="4588274"/>
            <a:chExt cx="1639926" cy="152400"/>
          </a:xfrm>
        </p:grpSpPr>
        <p:grpSp>
          <p:nvGrpSpPr>
            <p:cNvPr id="194" name="グループ化 193"/>
            <p:cNvGrpSpPr/>
            <p:nvPr/>
          </p:nvGrpSpPr>
          <p:grpSpPr>
            <a:xfrm>
              <a:off x="2066182" y="4588274"/>
              <a:ext cx="1628775" cy="152400"/>
              <a:chOff x="2069050" y="4013200"/>
              <a:chExt cx="1628775" cy="152400"/>
            </a:xfrm>
          </p:grpSpPr>
          <p:sp>
            <p:nvSpPr>
              <p:cNvPr id="197" name="Freeform 104"/>
              <p:cNvSpPr>
                <a:spLocks/>
              </p:cNvSpPr>
              <p:nvPr/>
            </p:nvSpPr>
            <p:spPr bwMode="auto">
              <a:xfrm>
                <a:off x="2691350" y="4013200"/>
                <a:ext cx="1006475" cy="152400"/>
              </a:xfrm>
              <a:custGeom>
                <a:avLst/>
                <a:gdLst/>
                <a:ahLst/>
                <a:cxnLst>
                  <a:cxn ang="0">
                    <a:pos x="612" y="0"/>
                  </a:cxn>
                  <a:cxn ang="0">
                    <a:pos x="0" y="0"/>
                  </a:cxn>
                  <a:cxn ang="0">
                    <a:pos x="0" y="96"/>
                  </a:cxn>
                  <a:cxn ang="0">
                    <a:pos x="612" y="96"/>
                  </a:cxn>
                  <a:cxn ang="0">
                    <a:pos x="612" y="96"/>
                  </a:cxn>
                  <a:cxn ang="0">
                    <a:pos x="620" y="94"/>
                  </a:cxn>
                  <a:cxn ang="0">
                    <a:pos x="628" y="90"/>
                  </a:cxn>
                  <a:cxn ang="0">
                    <a:pos x="632" y="84"/>
                  </a:cxn>
                  <a:cxn ang="0">
                    <a:pos x="634" y="76"/>
                  </a:cxn>
                  <a:cxn ang="0">
                    <a:pos x="634" y="22"/>
                  </a:cxn>
                  <a:cxn ang="0">
                    <a:pos x="634" y="22"/>
                  </a:cxn>
                  <a:cxn ang="0">
                    <a:pos x="632" y="14"/>
                  </a:cxn>
                  <a:cxn ang="0">
                    <a:pos x="628" y="6"/>
                  </a:cxn>
                  <a:cxn ang="0">
                    <a:pos x="620" y="2"/>
                  </a:cxn>
                  <a:cxn ang="0">
                    <a:pos x="612" y="0"/>
                  </a:cxn>
                  <a:cxn ang="0">
                    <a:pos x="612" y="0"/>
                  </a:cxn>
                </a:cxnLst>
                <a:rect l="0" t="0" r="r" b="b"/>
                <a:pathLst>
                  <a:path w="634" h="96">
                    <a:moveTo>
                      <a:pt x="612" y="0"/>
                    </a:moveTo>
                    <a:lnTo>
                      <a:pt x="0" y="0"/>
                    </a:lnTo>
                    <a:lnTo>
                      <a:pt x="0" y="96"/>
                    </a:lnTo>
                    <a:lnTo>
                      <a:pt x="612" y="96"/>
                    </a:lnTo>
                    <a:lnTo>
                      <a:pt x="612" y="96"/>
                    </a:lnTo>
                    <a:lnTo>
                      <a:pt x="620" y="94"/>
                    </a:lnTo>
                    <a:lnTo>
                      <a:pt x="628" y="90"/>
                    </a:lnTo>
                    <a:lnTo>
                      <a:pt x="632" y="84"/>
                    </a:lnTo>
                    <a:lnTo>
                      <a:pt x="634" y="76"/>
                    </a:lnTo>
                    <a:lnTo>
                      <a:pt x="634" y="22"/>
                    </a:lnTo>
                    <a:lnTo>
                      <a:pt x="634" y="22"/>
                    </a:lnTo>
                    <a:lnTo>
                      <a:pt x="632" y="14"/>
                    </a:lnTo>
                    <a:lnTo>
                      <a:pt x="628" y="6"/>
                    </a:lnTo>
                    <a:lnTo>
                      <a:pt x="620" y="2"/>
                    </a:lnTo>
                    <a:lnTo>
                      <a:pt x="612" y="0"/>
                    </a:lnTo>
                    <a:lnTo>
                      <a:pt x="612" y="0"/>
                    </a:lnTo>
                    <a:close/>
                  </a:path>
                </a:pathLst>
              </a:custGeom>
              <a:solidFill>
                <a:srgbClr val="A4D192"/>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98" name="Freeform 105"/>
              <p:cNvSpPr>
                <a:spLocks/>
              </p:cNvSpPr>
              <p:nvPr/>
            </p:nvSpPr>
            <p:spPr bwMode="auto">
              <a:xfrm>
                <a:off x="2069050" y="4013200"/>
                <a:ext cx="622300" cy="152400"/>
              </a:xfrm>
              <a:custGeom>
                <a:avLst/>
                <a:gdLst/>
                <a:ahLst/>
                <a:cxnLst>
                  <a:cxn ang="0">
                    <a:pos x="22" y="0"/>
                  </a:cxn>
                  <a:cxn ang="0">
                    <a:pos x="22" y="0"/>
                  </a:cxn>
                  <a:cxn ang="0">
                    <a:pos x="14" y="2"/>
                  </a:cxn>
                  <a:cxn ang="0">
                    <a:pos x="6" y="6"/>
                  </a:cxn>
                  <a:cxn ang="0">
                    <a:pos x="2" y="14"/>
                  </a:cxn>
                  <a:cxn ang="0">
                    <a:pos x="0" y="22"/>
                  </a:cxn>
                  <a:cxn ang="0">
                    <a:pos x="0" y="76"/>
                  </a:cxn>
                  <a:cxn ang="0">
                    <a:pos x="0" y="76"/>
                  </a:cxn>
                  <a:cxn ang="0">
                    <a:pos x="2" y="84"/>
                  </a:cxn>
                  <a:cxn ang="0">
                    <a:pos x="6" y="90"/>
                  </a:cxn>
                  <a:cxn ang="0">
                    <a:pos x="14" y="94"/>
                  </a:cxn>
                  <a:cxn ang="0">
                    <a:pos x="22" y="96"/>
                  </a:cxn>
                  <a:cxn ang="0">
                    <a:pos x="392" y="96"/>
                  </a:cxn>
                  <a:cxn ang="0">
                    <a:pos x="392" y="0"/>
                  </a:cxn>
                  <a:cxn ang="0">
                    <a:pos x="22" y="0"/>
                  </a:cxn>
                </a:cxnLst>
                <a:rect l="0" t="0" r="r" b="b"/>
                <a:pathLst>
                  <a:path w="392" h="96">
                    <a:moveTo>
                      <a:pt x="22" y="0"/>
                    </a:moveTo>
                    <a:lnTo>
                      <a:pt x="22" y="0"/>
                    </a:lnTo>
                    <a:lnTo>
                      <a:pt x="14" y="2"/>
                    </a:lnTo>
                    <a:lnTo>
                      <a:pt x="6" y="6"/>
                    </a:lnTo>
                    <a:lnTo>
                      <a:pt x="2" y="14"/>
                    </a:lnTo>
                    <a:lnTo>
                      <a:pt x="0" y="22"/>
                    </a:lnTo>
                    <a:lnTo>
                      <a:pt x="0" y="76"/>
                    </a:lnTo>
                    <a:lnTo>
                      <a:pt x="0" y="76"/>
                    </a:lnTo>
                    <a:lnTo>
                      <a:pt x="2" y="84"/>
                    </a:lnTo>
                    <a:lnTo>
                      <a:pt x="6" y="90"/>
                    </a:lnTo>
                    <a:lnTo>
                      <a:pt x="14" y="94"/>
                    </a:lnTo>
                    <a:lnTo>
                      <a:pt x="22" y="96"/>
                    </a:lnTo>
                    <a:lnTo>
                      <a:pt x="392" y="96"/>
                    </a:lnTo>
                    <a:lnTo>
                      <a:pt x="392" y="0"/>
                    </a:lnTo>
                    <a:lnTo>
                      <a:pt x="2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195" name="Rectangle 7"/>
            <p:cNvSpPr>
              <a:spLocks noChangeArrowheads="1"/>
            </p:cNvSpPr>
            <p:nvPr/>
          </p:nvSpPr>
          <p:spPr bwMode="auto">
            <a:xfrm>
              <a:off x="2113329" y="4602588"/>
              <a:ext cx="550480" cy="12311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ja-JP" altLang="en-US" sz="800" dirty="0">
                  <a:solidFill>
                    <a:srgbClr val="000000"/>
                  </a:solidFill>
                  <a:latin typeface="ＭＳ Ｐゴシック" pitchFamily="50" charset="-128"/>
                  <a:ea typeface="ＭＳ Ｐゴシック" pitchFamily="50" charset="-128"/>
                  <a:cs typeface="ＭＳ Ｐゴシック" pitchFamily="50" charset="-128"/>
                </a:rPr>
                <a:t>授業料</a:t>
              </a:r>
              <a:r>
                <a:rPr kumimoji="1" lang="ja-JP" sz="800" b="0" i="0" u="none" strike="noStrike" cap="none" normalizeH="0" baseline="0" dirty="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96" name="Rectangle 9"/>
            <p:cNvSpPr>
              <a:spLocks noChangeArrowheads="1"/>
            </p:cNvSpPr>
            <p:nvPr/>
          </p:nvSpPr>
          <p:spPr bwMode="auto">
            <a:xfrm>
              <a:off x="2728276" y="4602588"/>
              <a:ext cx="977832"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lvl="0" defTabSz="914400" fontAlgn="base">
                <a:spcBef>
                  <a:spcPct val="0"/>
                </a:spcBef>
                <a:spcAft>
                  <a:spcPct val="0"/>
                </a:spcAft>
              </a:pPr>
              <a:r>
                <a:rPr lang="en-US" altLang="ja-JP" sz="800"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3,000</a:t>
              </a:r>
              <a:r>
                <a:rPr lang="ja-JP" altLang="en-US" sz="800"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ユーロ（年間）</a:t>
              </a:r>
              <a:endParaRPr kumimoji="1" lang="ja-JP" sz="1800" b="0" i="0" u="none" strike="noStrike" cap="none" normalizeH="0" baseline="0" dirty="0">
                <a:ln>
                  <a:noFill/>
                </a:ln>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p:txBody>
        </p:sp>
      </p:grpSp>
      <p:pic>
        <p:nvPicPr>
          <p:cNvPr id="1030" name="Picture 6"/>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9233"/>
          <a:stretch/>
        </p:blipFill>
        <p:spPr bwMode="auto">
          <a:xfrm>
            <a:off x="368301" y="4163311"/>
            <a:ext cx="1587980" cy="1166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テキスト ボックス 22"/>
          <p:cNvSpPr txBox="1"/>
          <p:nvPr/>
        </p:nvSpPr>
        <p:spPr>
          <a:xfrm>
            <a:off x="3237869" y="7186225"/>
            <a:ext cx="779292" cy="200055"/>
          </a:xfrm>
          <a:prstGeom prst="rect">
            <a:avLst/>
          </a:prstGeom>
          <a:noFill/>
        </p:spPr>
        <p:txBody>
          <a:bodyPr wrap="square" rtlCol="0">
            <a:spAutoFit/>
          </a:bodyPr>
          <a:lstStyle/>
          <a:p>
            <a:r>
              <a:rPr kumimoji="1" lang="ja-JP" altLang="en-US" sz="700" dirty="0">
                <a:latin typeface="Arial Unicode MS" panose="020B0604020202020204" pitchFamily="50" charset="-128"/>
                <a:ea typeface="Arial Unicode MS" panose="020B0604020202020204" pitchFamily="50" charset="-128"/>
                <a:cs typeface="Arial Unicode MS" panose="020B0604020202020204" pitchFamily="50" charset="-128"/>
              </a:rPr>
              <a:t>学士号：</a:t>
            </a:r>
            <a:r>
              <a:rPr lang="en-US" altLang="ja-JP" sz="700" dirty="0">
                <a:latin typeface="Arial Unicode MS" panose="020B0604020202020204" pitchFamily="50" charset="-128"/>
                <a:ea typeface="Arial Unicode MS" panose="020B0604020202020204" pitchFamily="50" charset="-128"/>
                <a:cs typeface="Arial Unicode MS" panose="020B0604020202020204" pitchFamily="50" charset="-128"/>
              </a:rPr>
              <a:t>3</a:t>
            </a:r>
            <a:r>
              <a:rPr kumimoji="1" lang="ja-JP" altLang="en-US" sz="700" dirty="0">
                <a:latin typeface="Arial Unicode MS" panose="020B0604020202020204" pitchFamily="50" charset="-128"/>
                <a:ea typeface="Arial Unicode MS" panose="020B0604020202020204" pitchFamily="50" charset="-128"/>
                <a:cs typeface="Arial Unicode MS" panose="020B0604020202020204" pitchFamily="50" charset="-128"/>
              </a:rPr>
              <a:t>年半</a:t>
            </a:r>
          </a:p>
        </p:txBody>
      </p:sp>
      <p:sp>
        <p:nvSpPr>
          <p:cNvPr id="199" name="テキスト ボックス 198"/>
          <p:cNvSpPr txBox="1"/>
          <p:nvPr/>
        </p:nvSpPr>
        <p:spPr>
          <a:xfrm>
            <a:off x="3259918" y="5727178"/>
            <a:ext cx="749033" cy="200055"/>
          </a:xfrm>
          <a:prstGeom prst="rect">
            <a:avLst/>
          </a:prstGeom>
          <a:noFill/>
        </p:spPr>
        <p:txBody>
          <a:bodyPr wrap="square" rtlCol="0">
            <a:spAutoFit/>
          </a:bodyPr>
          <a:lstStyle/>
          <a:p>
            <a:r>
              <a:rPr kumimoji="1" lang="ja-JP" altLang="en-US" sz="700" dirty="0">
                <a:latin typeface="Arial Unicode MS" panose="020B0604020202020204" pitchFamily="50" charset="-128"/>
                <a:ea typeface="Arial Unicode MS" panose="020B0604020202020204" pitchFamily="50" charset="-128"/>
                <a:cs typeface="Arial Unicode MS" panose="020B0604020202020204" pitchFamily="50" charset="-128"/>
              </a:rPr>
              <a:t>学士号：</a:t>
            </a:r>
            <a:r>
              <a:rPr lang="en-US" altLang="ja-JP" sz="700" dirty="0">
                <a:latin typeface="Arial Unicode MS" panose="020B0604020202020204" pitchFamily="50" charset="-128"/>
                <a:ea typeface="Arial Unicode MS" panose="020B0604020202020204" pitchFamily="50" charset="-128"/>
                <a:cs typeface="Arial Unicode MS" panose="020B0604020202020204" pitchFamily="50" charset="-128"/>
              </a:rPr>
              <a:t>3</a:t>
            </a:r>
            <a:r>
              <a:rPr kumimoji="1" lang="ja-JP" altLang="en-US" sz="700" dirty="0">
                <a:latin typeface="Arial Unicode MS" panose="020B0604020202020204" pitchFamily="50" charset="-128"/>
                <a:ea typeface="Arial Unicode MS" panose="020B0604020202020204" pitchFamily="50" charset="-128"/>
                <a:cs typeface="Arial Unicode MS" panose="020B0604020202020204" pitchFamily="50" charset="-128"/>
              </a:rPr>
              <a:t>年</a:t>
            </a:r>
          </a:p>
        </p:txBody>
      </p:sp>
      <p:sp>
        <p:nvSpPr>
          <p:cNvPr id="200" name="テキスト ボックス 199"/>
          <p:cNvSpPr txBox="1"/>
          <p:nvPr/>
        </p:nvSpPr>
        <p:spPr>
          <a:xfrm>
            <a:off x="3191587" y="4162828"/>
            <a:ext cx="749033" cy="200055"/>
          </a:xfrm>
          <a:prstGeom prst="rect">
            <a:avLst/>
          </a:prstGeom>
          <a:noFill/>
        </p:spPr>
        <p:txBody>
          <a:bodyPr wrap="square" rtlCol="0">
            <a:spAutoFit/>
          </a:bodyPr>
          <a:lstStyle/>
          <a:p>
            <a:r>
              <a:rPr kumimoji="1" lang="ja-JP" altLang="en-US" sz="700" dirty="0">
                <a:latin typeface="Arial Unicode MS" panose="020B0604020202020204" pitchFamily="50" charset="-128"/>
                <a:ea typeface="Arial Unicode MS" panose="020B0604020202020204" pitchFamily="50" charset="-128"/>
                <a:cs typeface="Arial Unicode MS" panose="020B0604020202020204" pitchFamily="50" charset="-128"/>
              </a:rPr>
              <a:t>学士号：</a:t>
            </a:r>
            <a:r>
              <a:rPr lang="en-US" altLang="ja-JP" sz="700" dirty="0">
                <a:latin typeface="Arial Unicode MS" panose="020B0604020202020204" pitchFamily="50" charset="-128"/>
                <a:ea typeface="Arial Unicode MS" panose="020B0604020202020204" pitchFamily="50" charset="-128"/>
                <a:cs typeface="Arial Unicode MS" panose="020B0604020202020204" pitchFamily="50" charset="-128"/>
              </a:rPr>
              <a:t>4</a:t>
            </a:r>
            <a:r>
              <a:rPr kumimoji="1" lang="ja-JP" altLang="en-US" sz="700" dirty="0">
                <a:latin typeface="Arial Unicode MS" panose="020B0604020202020204" pitchFamily="50" charset="-128"/>
                <a:ea typeface="Arial Unicode MS" panose="020B0604020202020204" pitchFamily="50" charset="-128"/>
                <a:cs typeface="Arial Unicode MS" panose="020B0604020202020204" pitchFamily="50" charset="-128"/>
              </a:rPr>
              <a:t>年</a:t>
            </a:r>
          </a:p>
        </p:txBody>
      </p:sp>
      <p:sp>
        <p:nvSpPr>
          <p:cNvPr id="201" name="テキスト ボックス 200"/>
          <p:cNvSpPr txBox="1"/>
          <p:nvPr/>
        </p:nvSpPr>
        <p:spPr>
          <a:xfrm>
            <a:off x="3200612" y="2526220"/>
            <a:ext cx="749033" cy="200055"/>
          </a:xfrm>
          <a:prstGeom prst="rect">
            <a:avLst/>
          </a:prstGeom>
          <a:noFill/>
        </p:spPr>
        <p:txBody>
          <a:bodyPr wrap="square" rtlCol="0">
            <a:spAutoFit/>
          </a:bodyPr>
          <a:lstStyle/>
          <a:p>
            <a:r>
              <a:rPr kumimoji="1" lang="ja-JP" altLang="en-US" sz="700" dirty="0">
                <a:latin typeface="Arial Unicode MS" panose="020B0604020202020204" pitchFamily="50" charset="-128"/>
                <a:ea typeface="Arial Unicode MS" panose="020B0604020202020204" pitchFamily="50" charset="-128"/>
                <a:cs typeface="Arial Unicode MS" panose="020B0604020202020204" pitchFamily="50" charset="-128"/>
              </a:rPr>
              <a:t>学士号：</a:t>
            </a:r>
            <a:r>
              <a:rPr kumimoji="1" lang="en-US" altLang="ja-JP" sz="700" dirty="0">
                <a:latin typeface="Arial Unicode MS" panose="020B0604020202020204" pitchFamily="50" charset="-128"/>
                <a:ea typeface="Arial Unicode MS" panose="020B0604020202020204" pitchFamily="50" charset="-128"/>
                <a:cs typeface="Arial Unicode MS" panose="020B0604020202020204" pitchFamily="50" charset="-128"/>
              </a:rPr>
              <a:t>3</a:t>
            </a:r>
            <a:r>
              <a:rPr kumimoji="1" lang="ja-JP" altLang="en-US" sz="700" dirty="0">
                <a:latin typeface="Arial Unicode MS" panose="020B0604020202020204" pitchFamily="50" charset="-128"/>
                <a:ea typeface="Arial Unicode MS" panose="020B0604020202020204" pitchFamily="50" charset="-128"/>
                <a:cs typeface="Arial Unicode MS" panose="020B0604020202020204" pitchFamily="50" charset="-128"/>
              </a:rPr>
              <a:t>年</a:t>
            </a:r>
          </a:p>
        </p:txBody>
      </p:sp>
      <p:sp>
        <p:nvSpPr>
          <p:cNvPr id="202" name="テキスト ボックス 201"/>
          <p:cNvSpPr txBox="1"/>
          <p:nvPr/>
        </p:nvSpPr>
        <p:spPr>
          <a:xfrm>
            <a:off x="6824778" y="2344461"/>
            <a:ext cx="950797" cy="415498"/>
          </a:xfrm>
          <a:prstGeom prst="rect">
            <a:avLst/>
          </a:prstGeom>
          <a:noFill/>
        </p:spPr>
        <p:txBody>
          <a:bodyPr wrap="square" rtlCol="0">
            <a:spAutoFit/>
          </a:bodyPr>
          <a:lstStyle/>
          <a:p>
            <a:r>
              <a:rPr kumimoji="1" lang="ja-JP" altLang="en-US" sz="700" dirty="0">
                <a:latin typeface="Arial Unicode MS" panose="020B0604020202020204" pitchFamily="50" charset="-128"/>
                <a:ea typeface="Arial Unicode MS" panose="020B0604020202020204" pitchFamily="50" charset="-128"/>
                <a:cs typeface="Arial Unicode MS" panose="020B0604020202020204" pitchFamily="50" charset="-128"/>
              </a:rPr>
              <a:t>学士号</a:t>
            </a:r>
            <a:endParaRPr kumimoji="1" lang="en-US" altLang="ja-JP" sz="700" dirty="0">
              <a:latin typeface="Arial Unicode MS" panose="020B0604020202020204" pitchFamily="50" charset="-128"/>
              <a:ea typeface="Arial Unicode MS" panose="020B0604020202020204" pitchFamily="50" charset="-128"/>
              <a:cs typeface="Arial Unicode MS" panose="020B0604020202020204" pitchFamily="50" charset="-128"/>
            </a:endParaRPr>
          </a:p>
          <a:p>
            <a:r>
              <a:rPr lang="ja-JP" altLang="en-US" sz="700" dirty="0">
                <a:latin typeface="Arial Unicode MS" panose="020B0604020202020204" pitchFamily="50" charset="-128"/>
                <a:ea typeface="Arial Unicode MS" panose="020B0604020202020204" pitchFamily="50" charset="-128"/>
                <a:cs typeface="Arial Unicode MS" panose="020B0604020202020204" pitchFamily="50" charset="-128"/>
              </a:rPr>
              <a:t>電気工学</a:t>
            </a:r>
            <a:r>
              <a:rPr kumimoji="1" lang="ja-JP" altLang="en-US" sz="700" dirty="0">
                <a:latin typeface="Arial Unicode MS" panose="020B0604020202020204" pitchFamily="50" charset="-128"/>
                <a:ea typeface="Arial Unicode MS" panose="020B0604020202020204" pitchFamily="50" charset="-128"/>
                <a:cs typeface="Arial Unicode MS" panose="020B0604020202020204" pitchFamily="50" charset="-128"/>
              </a:rPr>
              <a:t>：</a:t>
            </a:r>
            <a:r>
              <a:rPr kumimoji="1" lang="en-US" altLang="ja-JP" sz="700" dirty="0">
                <a:latin typeface="Arial Unicode MS" panose="020B0604020202020204" pitchFamily="50" charset="-128"/>
                <a:ea typeface="Arial Unicode MS" panose="020B0604020202020204" pitchFamily="50" charset="-128"/>
                <a:cs typeface="Arial Unicode MS" panose="020B0604020202020204" pitchFamily="50" charset="-128"/>
              </a:rPr>
              <a:t>3</a:t>
            </a:r>
            <a:r>
              <a:rPr kumimoji="1" lang="ja-JP" altLang="en-US" sz="700" dirty="0">
                <a:latin typeface="Arial Unicode MS" panose="020B0604020202020204" pitchFamily="50" charset="-128"/>
                <a:ea typeface="Arial Unicode MS" panose="020B0604020202020204" pitchFamily="50" charset="-128"/>
                <a:cs typeface="Arial Unicode MS" panose="020B0604020202020204" pitchFamily="50" charset="-128"/>
              </a:rPr>
              <a:t>年半</a:t>
            </a:r>
            <a:endParaRPr kumimoji="1" lang="en-US" altLang="ja-JP" sz="700" dirty="0">
              <a:latin typeface="Arial Unicode MS" panose="020B0604020202020204" pitchFamily="50" charset="-128"/>
              <a:ea typeface="Arial Unicode MS" panose="020B0604020202020204" pitchFamily="50" charset="-128"/>
              <a:cs typeface="Arial Unicode MS" panose="020B0604020202020204" pitchFamily="50" charset="-128"/>
            </a:endParaRPr>
          </a:p>
          <a:p>
            <a:r>
              <a:rPr lang="ja-JP" altLang="en-US" sz="700" dirty="0">
                <a:latin typeface="Arial Unicode MS" panose="020B0604020202020204" pitchFamily="50" charset="-128"/>
                <a:ea typeface="Arial Unicode MS" panose="020B0604020202020204" pitchFamily="50" charset="-128"/>
                <a:cs typeface="Arial Unicode MS" panose="020B0604020202020204" pitchFamily="50" charset="-128"/>
              </a:rPr>
              <a:t>国際ビジネス：</a:t>
            </a:r>
            <a:r>
              <a:rPr lang="en-US" altLang="ja-JP" sz="700" dirty="0">
                <a:latin typeface="Arial Unicode MS" panose="020B0604020202020204" pitchFamily="50" charset="-128"/>
                <a:ea typeface="Arial Unicode MS" panose="020B0604020202020204" pitchFamily="50" charset="-128"/>
                <a:cs typeface="Arial Unicode MS" panose="020B0604020202020204" pitchFamily="50" charset="-128"/>
              </a:rPr>
              <a:t>3</a:t>
            </a:r>
            <a:r>
              <a:rPr lang="ja-JP" altLang="en-US" sz="700" dirty="0">
                <a:latin typeface="Arial Unicode MS" panose="020B0604020202020204" pitchFamily="50" charset="-128"/>
                <a:ea typeface="Arial Unicode MS" panose="020B0604020202020204" pitchFamily="50" charset="-128"/>
                <a:cs typeface="Arial Unicode MS" panose="020B0604020202020204" pitchFamily="50" charset="-128"/>
              </a:rPr>
              <a:t>年</a:t>
            </a:r>
            <a:endParaRPr kumimoji="1" lang="ja-JP" altLang="en-US" sz="70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grpSp>
        <p:nvGrpSpPr>
          <p:cNvPr id="203" name="グループ化 711"/>
          <p:cNvGrpSpPr/>
          <p:nvPr/>
        </p:nvGrpSpPr>
        <p:grpSpPr>
          <a:xfrm>
            <a:off x="5486402" y="2904005"/>
            <a:ext cx="1628775" cy="152400"/>
            <a:chOff x="5386388" y="2435225"/>
            <a:chExt cx="1628775" cy="152400"/>
          </a:xfrm>
        </p:grpSpPr>
        <p:sp>
          <p:nvSpPr>
            <p:cNvPr id="204" name="Freeform 50"/>
            <p:cNvSpPr>
              <a:spLocks/>
            </p:cNvSpPr>
            <p:nvPr/>
          </p:nvSpPr>
          <p:spPr bwMode="auto">
            <a:xfrm>
              <a:off x="6008688" y="2435225"/>
              <a:ext cx="1006475" cy="152400"/>
            </a:xfrm>
            <a:custGeom>
              <a:avLst/>
              <a:gdLst/>
              <a:ahLst/>
              <a:cxnLst>
                <a:cxn ang="0">
                  <a:pos x="612" y="0"/>
                </a:cxn>
                <a:cxn ang="0">
                  <a:pos x="0" y="0"/>
                </a:cxn>
                <a:cxn ang="0">
                  <a:pos x="0" y="96"/>
                </a:cxn>
                <a:cxn ang="0">
                  <a:pos x="612" y="96"/>
                </a:cxn>
                <a:cxn ang="0">
                  <a:pos x="612" y="96"/>
                </a:cxn>
                <a:cxn ang="0">
                  <a:pos x="620" y="94"/>
                </a:cxn>
                <a:cxn ang="0">
                  <a:pos x="628" y="90"/>
                </a:cxn>
                <a:cxn ang="0">
                  <a:pos x="632" y="84"/>
                </a:cxn>
                <a:cxn ang="0">
                  <a:pos x="634" y="74"/>
                </a:cxn>
                <a:cxn ang="0">
                  <a:pos x="634" y="22"/>
                </a:cxn>
                <a:cxn ang="0">
                  <a:pos x="634" y="22"/>
                </a:cxn>
                <a:cxn ang="0">
                  <a:pos x="632" y="14"/>
                </a:cxn>
                <a:cxn ang="0">
                  <a:pos x="628" y="6"/>
                </a:cxn>
                <a:cxn ang="0">
                  <a:pos x="620" y="2"/>
                </a:cxn>
                <a:cxn ang="0">
                  <a:pos x="612" y="0"/>
                </a:cxn>
                <a:cxn ang="0">
                  <a:pos x="612" y="0"/>
                </a:cxn>
              </a:cxnLst>
              <a:rect l="0" t="0" r="r" b="b"/>
              <a:pathLst>
                <a:path w="634" h="96">
                  <a:moveTo>
                    <a:pt x="612" y="0"/>
                  </a:moveTo>
                  <a:lnTo>
                    <a:pt x="0" y="0"/>
                  </a:lnTo>
                  <a:lnTo>
                    <a:pt x="0" y="96"/>
                  </a:lnTo>
                  <a:lnTo>
                    <a:pt x="612" y="96"/>
                  </a:lnTo>
                  <a:lnTo>
                    <a:pt x="612" y="96"/>
                  </a:lnTo>
                  <a:lnTo>
                    <a:pt x="620" y="94"/>
                  </a:lnTo>
                  <a:lnTo>
                    <a:pt x="628" y="90"/>
                  </a:lnTo>
                  <a:lnTo>
                    <a:pt x="632" y="84"/>
                  </a:lnTo>
                  <a:lnTo>
                    <a:pt x="634" y="74"/>
                  </a:lnTo>
                  <a:lnTo>
                    <a:pt x="634" y="22"/>
                  </a:lnTo>
                  <a:lnTo>
                    <a:pt x="634" y="22"/>
                  </a:lnTo>
                  <a:lnTo>
                    <a:pt x="632" y="14"/>
                  </a:lnTo>
                  <a:lnTo>
                    <a:pt x="628" y="6"/>
                  </a:lnTo>
                  <a:lnTo>
                    <a:pt x="620" y="2"/>
                  </a:lnTo>
                  <a:lnTo>
                    <a:pt x="612" y="0"/>
                  </a:lnTo>
                  <a:lnTo>
                    <a:pt x="612" y="0"/>
                  </a:lnTo>
                  <a:close/>
                </a:path>
              </a:pathLst>
            </a:custGeom>
            <a:solidFill>
              <a:srgbClr val="B9D771"/>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05" name="Freeform 51"/>
            <p:cNvSpPr>
              <a:spLocks/>
            </p:cNvSpPr>
            <p:nvPr/>
          </p:nvSpPr>
          <p:spPr bwMode="auto">
            <a:xfrm>
              <a:off x="5386388" y="2435225"/>
              <a:ext cx="622300" cy="152400"/>
            </a:xfrm>
            <a:custGeom>
              <a:avLst/>
              <a:gdLst/>
              <a:ahLst/>
              <a:cxnLst>
                <a:cxn ang="0">
                  <a:pos x="22" y="0"/>
                </a:cxn>
                <a:cxn ang="0">
                  <a:pos x="22" y="0"/>
                </a:cxn>
                <a:cxn ang="0">
                  <a:pos x="14" y="2"/>
                </a:cxn>
                <a:cxn ang="0">
                  <a:pos x="6" y="6"/>
                </a:cxn>
                <a:cxn ang="0">
                  <a:pos x="2" y="14"/>
                </a:cxn>
                <a:cxn ang="0">
                  <a:pos x="0" y="22"/>
                </a:cxn>
                <a:cxn ang="0">
                  <a:pos x="0" y="74"/>
                </a:cxn>
                <a:cxn ang="0">
                  <a:pos x="0" y="74"/>
                </a:cxn>
                <a:cxn ang="0">
                  <a:pos x="2" y="84"/>
                </a:cxn>
                <a:cxn ang="0">
                  <a:pos x="6" y="90"/>
                </a:cxn>
                <a:cxn ang="0">
                  <a:pos x="14" y="94"/>
                </a:cxn>
                <a:cxn ang="0">
                  <a:pos x="22" y="96"/>
                </a:cxn>
                <a:cxn ang="0">
                  <a:pos x="392" y="96"/>
                </a:cxn>
                <a:cxn ang="0">
                  <a:pos x="392" y="0"/>
                </a:cxn>
                <a:cxn ang="0">
                  <a:pos x="22" y="0"/>
                </a:cxn>
              </a:cxnLst>
              <a:rect l="0" t="0" r="r" b="b"/>
              <a:pathLst>
                <a:path w="392" h="96">
                  <a:moveTo>
                    <a:pt x="22" y="0"/>
                  </a:moveTo>
                  <a:lnTo>
                    <a:pt x="22" y="0"/>
                  </a:lnTo>
                  <a:lnTo>
                    <a:pt x="14" y="2"/>
                  </a:lnTo>
                  <a:lnTo>
                    <a:pt x="6" y="6"/>
                  </a:lnTo>
                  <a:lnTo>
                    <a:pt x="2" y="14"/>
                  </a:lnTo>
                  <a:lnTo>
                    <a:pt x="0" y="22"/>
                  </a:lnTo>
                  <a:lnTo>
                    <a:pt x="0" y="74"/>
                  </a:lnTo>
                  <a:lnTo>
                    <a:pt x="0" y="74"/>
                  </a:lnTo>
                  <a:lnTo>
                    <a:pt x="2" y="84"/>
                  </a:lnTo>
                  <a:lnTo>
                    <a:pt x="6" y="90"/>
                  </a:lnTo>
                  <a:lnTo>
                    <a:pt x="14" y="94"/>
                  </a:lnTo>
                  <a:lnTo>
                    <a:pt x="22" y="96"/>
                  </a:lnTo>
                  <a:lnTo>
                    <a:pt x="392" y="96"/>
                  </a:lnTo>
                  <a:lnTo>
                    <a:pt x="392" y="0"/>
                  </a:lnTo>
                  <a:lnTo>
                    <a:pt x="2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06" name="Rectangle 9"/>
            <p:cNvSpPr>
              <a:spLocks noChangeArrowheads="1"/>
            </p:cNvSpPr>
            <p:nvPr/>
          </p:nvSpPr>
          <p:spPr bwMode="auto">
            <a:xfrm>
              <a:off x="6032130" y="2446875"/>
              <a:ext cx="378309"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lvl="0" defTabSz="914400" fontAlgn="base">
                <a:spcBef>
                  <a:spcPct val="0"/>
                </a:spcBef>
                <a:spcAft>
                  <a:spcPct val="0"/>
                </a:spcAft>
              </a:pPr>
              <a:r>
                <a:rPr lang="en-US" altLang="ja-JP" sz="800" dirty="0">
                  <a:latin typeface="Arial Unicode MS" panose="020B0604020202020204" pitchFamily="50" charset="-128"/>
                  <a:ea typeface="Arial Unicode MS" panose="020B0604020202020204" pitchFamily="50" charset="-128"/>
                  <a:cs typeface="Arial Unicode MS" panose="020B0604020202020204" pitchFamily="50" charset="-128"/>
                </a:rPr>
                <a:t>7</a:t>
              </a:r>
              <a:r>
                <a:rPr kumimoji="1" lang="ja-JP" altLang="en-US" sz="800" b="0" i="0" u="none" strike="noStrike" cap="none" normalizeH="0" baseline="0" dirty="0">
                  <a:ln>
                    <a:noFill/>
                  </a:ln>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月</a:t>
              </a:r>
              <a:r>
                <a:rPr kumimoji="1" lang="en-US" altLang="ja-JP" sz="800" b="0" i="0" u="none" strike="noStrike" cap="none" normalizeH="0" baseline="0" dirty="0">
                  <a:ln>
                    <a:noFill/>
                  </a:ln>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15</a:t>
              </a:r>
              <a:r>
                <a:rPr kumimoji="1" lang="ja-JP" altLang="en-US" sz="800" b="0" i="0" u="none" strike="noStrike" cap="none" normalizeH="0" baseline="0" dirty="0">
                  <a:ln>
                    <a:noFill/>
                  </a:ln>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日</a:t>
              </a:r>
              <a:endParaRPr kumimoji="1" lang="ja-JP" sz="800" b="0" i="0" u="none" strike="noStrike" cap="none" normalizeH="0" baseline="0" dirty="0">
                <a:ln>
                  <a:noFill/>
                </a:ln>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207" name="Rectangle 7"/>
            <p:cNvSpPr>
              <a:spLocks noChangeArrowheads="1"/>
            </p:cNvSpPr>
            <p:nvPr/>
          </p:nvSpPr>
          <p:spPr bwMode="auto">
            <a:xfrm>
              <a:off x="5430934" y="2446875"/>
              <a:ext cx="550480" cy="12311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ja-JP" altLang="en-US" sz="800" dirty="0">
                  <a:solidFill>
                    <a:srgbClr val="000000"/>
                  </a:solidFill>
                  <a:latin typeface="ＭＳ Ｐゴシック" pitchFamily="50" charset="-128"/>
                  <a:ea typeface="ＭＳ Ｐゴシック" pitchFamily="50" charset="-128"/>
                  <a:cs typeface="ＭＳ Ｐゴシック" pitchFamily="50" charset="-128"/>
                </a:rPr>
                <a:t>出願期限</a:t>
              </a:r>
              <a:r>
                <a:rPr kumimoji="1" lang="ja-JP" sz="800" b="0" i="0" u="none" strike="noStrike" cap="none" normalizeH="0" baseline="0" dirty="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grpSp>
      <p:grpSp>
        <p:nvGrpSpPr>
          <p:cNvPr id="208" name="グループ化 711"/>
          <p:cNvGrpSpPr/>
          <p:nvPr/>
        </p:nvGrpSpPr>
        <p:grpSpPr>
          <a:xfrm>
            <a:off x="5488217" y="3072307"/>
            <a:ext cx="1628775" cy="152400"/>
            <a:chOff x="5386388" y="2435225"/>
            <a:chExt cx="1628775" cy="152400"/>
          </a:xfrm>
        </p:grpSpPr>
        <p:sp>
          <p:nvSpPr>
            <p:cNvPr id="209" name="Freeform 50"/>
            <p:cNvSpPr>
              <a:spLocks/>
            </p:cNvSpPr>
            <p:nvPr/>
          </p:nvSpPr>
          <p:spPr bwMode="auto">
            <a:xfrm>
              <a:off x="6008688" y="2435225"/>
              <a:ext cx="1006475" cy="152400"/>
            </a:xfrm>
            <a:custGeom>
              <a:avLst/>
              <a:gdLst/>
              <a:ahLst/>
              <a:cxnLst>
                <a:cxn ang="0">
                  <a:pos x="612" y="0"/>
                </a:cxn>
                <a:cxn ang="0">
                  <a:pos x="0" y="0"/>
                </a:cxn>
                <a:cxn ang="0">
                  <a:pos x="0" y="96"/>
                </a:cxn>
                <a:cxn ang="0">
                  <a:pos x="612" y="96"/>
                </a:cxn>
                <a:cxn ang="0">
                  <a:pos x="612" y="96"/>
                </a:cxn>
                <a:cxn ang="0">
                  <a:pos x="620" y="94"/>
                </a:cxn>
                <a:cxn ang="0">
                  <a:pos x="628" y="90"/>
                </a:cxn>
                <a:cxn ang="0">
                  <a:pos x="632" y="84"/>
                </a:cxn>
                <a:cxn ang="0">
                  <a:pos x="634" y="74"/>
                </a:cxn>
                <a:cxn ang="0">
                  <a:pos x="634" y="22"/>
                </a:cxn>
                <a:cxn ang="0">
                  <a:pos x="634" y="22"/>
                </a:cxn>
                <a:cxn ang="0">
                  <a:pos x="632" y="14"/>
                </a:cxn>
                <a:cxn ang="0">
                  <a:pos x="628" y="6"/>
                </a:cxn>
                <a:cxn ang="0">
                  <a:pos x="620" y="2"/>
                </a:cxn>
                <a:cxn ang="0">
                  <a:pos x="612" y="0"/>
                </a:cxn>
                <a:cxn ang="0">
                  <a:pos x="612" y="0"/>
                </a:cxn>
              </a:cxnLst>
              <a:rect l="0" t="0" r="r" b="b"/>
              <a:pathLst>
                <a:path w="634" h="96">
                  <a:moveTo>
                    <a:pt x="612" y="0"/>
                  </a:moveTo>
                  <a:lnTo>
                    <a:pt x="0" y="0"/>
                  </a:lnTo>
                  <a:lnTo>
                    <a:pt x="0" y="96"/>
                  </a:lnTo>
                  <a:lnTo>
                    <a:pt x="612" y="96"/>
                  </a:lnTo>
                  <a:lnTo>
                    <a:pt x="612" y="96"/>
                  </a:lnTo>
                  <a:lnTo>
                    <a:pt x="620" y="94"/>
                  </a:lnTo>
                  <a:lnTo>
                    <a:pt x="628" y="90"/>
                  </a:lnTo>
                  <a:lnTo>
                    <a:pt x="632" y="84"/>
                  </a:lnTo>
                  <a:lnTo>
                    <a:pt x="634" y="74"/>
                  </a:lnTo>
                  <a:lnTo>
                    <a:pt x="634" y="22"/>
                  </a:lnTo>
                  <a:lnTo>
                    <a:pt x="634" y="22"/>
                  </a:lnTo>
                  <a:lnTo>
                    <a:pt x="632" y="14"/>
                  </a:lnTo>
                  <a:lnTo>
                    <a:pt x="628" y="6"/>
                  </a:lnTo>
                  <a:lnTo>
                    <a:pt x="620" y="2"/>
                  </a:lnTo>
                  <a:lnTo>
                    <a:pt x="612" y="0"/>
                  </a:lnTo>
                  <a:lnTo>
                    <a:pt x="612" y="0"/>
                  </a:lnTo>
                  <a:close/>
                </a:path>
              </a:pathLst>
            </a:custGeom>
            <a:solidFill>
              <a:srgbClr val="B9D771"/>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0" name="Freeform 51"/>
            <p:cNvSpPr>
              <a:spLocks/>
            </p:cNvSpPr>
            <p:nvPr/>
          </p:nvSpPr>
          <p:spPr bwMode="auto">
            <a:xfrm>
              <a:off x="5386388" y="2435225"/>
              <a:ext cx="622300" cy="152400"/>
            </a:xfrm>
            <a:custGeom>
              <a:avLst/>
              <a:gdLst/>
              <a:ahLst/>
              <a:cxnLst>
                <a:cxn ang="0">
                  <a:pos x="22" y="0"/>
                </a:cxn>
                <a:cxn ang="0">
                  <a:pos x="22" y="0"/>
                </a:cxn>
                <a:cxn ang="0">
                  <a:pos x="14" y="2"/>
                </a:cxn>
                <a:cxn ang="0">
                  <a:pos x="6" y="6"/>
                </a:cxn>
                <a:cxn ang="0">
                  <a:pos x="2" y="14"/>
                </a:cxn>
                <a:cxn ang="0">
                  <a:pos x="0" y="22"/>
                </a:cxn>
                <a:cxn ang="0">
                  <a:pos x="0" y="74"/>
                </a:cxn>
                <a:cxn ang="0">
                  <a:pos x="0" y="74"/>
                </a:cxn>
                <a:cxn ang="0">
                  <a:pos x="2" y="84"/>
                </a:cxn>
                <a:cxn ang="0">
                  <a:pos x="6" y="90"/>
                </a:cxn>
                <a:cxn ang="0">
                  <a:pos x="14" y="94"/>
                </a:cxn>
                <a:cxn ang="0">
                  <a:pos x="22" y="96"/>
                </a:cxn>
                <a:cxn ang="0">
                  <a:pos x="392" y="96"/>
                </a:cxn>
                <a:cxn ang="0">
                  <a:pos x="392" y="0"/>
                </a:cxn>
                <a:cxn ang="0">
                  <a:pos x="22" y="0"/>
                </a:cxn>
              </a:cxnLst>
              <a:rect l="0" t="0" r="r" b="b"/>
              <a:pathLst>
                <a:path w="392" h="96">
                  <a:moveTo>
                    <a:pt x="22" y="0"/>
                  </a:moveTo>
                  <a:lnTo>
                    <a:pt x="22" y="0"/>
                  </a:lnTo>
                  <a:lnTo>
                    <a:pt x="14" y="2"/>
                  </a:lnTo>
                  <a:lnTo>
                    <a:pt x="6" y="6"/>
                  </a:lnTo>
                  <a:lnTo>
                    <a:pt x="2" y="14"/>
                  </a:lnTo>
                  <a:lnTo>
                    <a:pt x="0" y="22"/>
                  </a:lnTo>
                  <a:lnTo>
                    <a:pt x="0" y="74"/>
                  </a:lnTo>
                  <a:lnTo>
                    <a:pt x="0" y="74"/>
                  </a:lnTo>
                  <a:lnTo>
                    <a:pt x="2" y="84"/>
                  </a:lnTo>
                  <a:lnTo>
                    <a:pt x="6" y="90"/>
                  </a:lnTo>
                  <a:lnTo>
                    <a:pt x="14" y="94"/>
                  </a:lnTo>
                  <a:lnTo>
                    <a:pt x="22" y="96"/>
                  </a:lnTo>
                  <a:lnTo>
                    <a:pt x="392" y="96"/>
                  </a:lnTo>
                  <a:lnTo>
                    <a:pt x="392" y="0"/>
                  </a:lnTo>
                  <a:lnTo>
                    <a:pt x="2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1" name="Rectangle 9"/>
            <p:cNvSpPr>
              <a:spLocks noChangeArrowheads="1"/>
            </p:cNvSpPr>
            <p:nvPr/>
          </p:nvSpPr>
          <p:spPr bwMode="auto">
            <a:xfrm>
              <a:off x="6040081" y="2446875"/>
              <a:ext cx="905697"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lvl="0" defTabSz="914400" fontAlgn="base">
                <a:spcBef>
                  <a:spcPct val="0"/>
                </a:spcBef>
                <a:spcAft>
                  <a:spcPct val="0"/>
                </a:spcAft>
              </a:pPr>
              <a:r>
                <a:rPr lang="ja-JP" altLang="en-US" sz="700" dirty="0">
                  <a:latin typeface="+mn-ea"/>
                  <a:cs typeface="Arial Unicode MS" panose="020B0604020202020204" pitchFamily="50" charset="-128"/>
                </a:rPr>
                <a:t>電気工学</a:t>
              </a:r>
              <a:r>
                <a:rPr lang="en-US" altLang="ja-JP" sz="700" dirty="0">
                  <a:latin typeface="+mn-ea"/>
                  <a:cs typeface="Arial Unicode MS" panose="020B0604020202020204" pitchFamily="50" charset="-128"/>
                </a:rPr>
                <a:t>/</a:t>
              </a:r>
              <a:r>
                <a:rPr lang="ja-JP" altLang="en-US" sz="700" dirty="0">
                  <a:latin typeface="+mn-ea"/>
                  <a:cs typeface="Arial Unicode MS" panose="020B0604020202020204" pitchFamily="50" charset="-128"/>
                </a:rPr>
                <a:t>国際ビジネス</a:t>
              </a:r>
              <a:endParaRPr kumimoji="1" lang="ja-JP" sz="700" b="0" i="0" u="none" strike="noStrike" cap="none" normalizeH="0" baseline="0" dirty="0">
                <a:ln>
                  <a:noFill/>
                </a:ln>
                <a:solidFill>
                  <a:schemeClr val="tx1"/>
                </a:solidFill>
                <a:effectLst/>
                <a:latin typeface="+mn-ea"/>
                <a:cs typeface="Arial Unicode MS" panose="020B0604020202020204" pitchFamily="50" charset="-128"/>
              </a:endParaRPr>
            </a:p>
          </p:txBody>
        </p:sp>
        <p:sp>
          <p:nvSpPr>
            <p:cNvPr id="212" name="Rectangle 7"/>
            <p:cNvSpPr>
              <a:spLocks noChangeArrowheads="1"/>
            </p:cNvSpPr>
            <p:nvPr/>
          </p:nvSpPr>
          <p:spPr bwMode="auto">
            <a:xfrm>
              <a:off x="5430934" y="2446875"/>
              <a:ext cx="550480" cy="12311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ja-JP" altLang="en-US" sz="800" dirty="0">
                  <a:solidFill>
                    <a:srgbClr val="000000"/>
                  </a:solidFill>
                  <a:latin typeface="ＭＳ Ｐゴシック" pitchFamily="50" charset="-128"/>
                  <a:ea typeface="ＭＳ Ｐゴシック" pitchFamily="50" charset="-128"/>
                  <a:cs typeface="ＭＳ Ｐゴシック" pitchFamily="50" charset="-128"/>
                </a:rPr>
                <a:t>専攻</a:t>
              </a:r>
              <a:r>
                <a:rPr kumimoji="1" lang="ja-JP" sz="800" b="0" i="0" u="none" strike="noStrike" cap="none" normalizeH="0" baseline="0" dirty="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grpSp>
      <p:grpSp>
        <p:nvGrpSpPr>
          <p:cNvPr id="213" name="グループ化 711"/>
          <p:cNvGrpSpPr/>
          <p:nvPr/>
        </p:nvGrpSpPr>
        <p:grpSpPr>
          <a:xfrm>
            <a:off x="5486227" y="3247531"/>
            <a:ext cx="1628775" cy="152400"/>
            <a:chOff x="5386388" y="2435225"/>
            <a:chExt cx="1628775" cy="152400"/>
          </a:xfrm>
        </p:grpSpPr>
        <p:sp>
          <p:nvSpPr>
            <p:cNvPr id="214" name="Freeform 50"/>
            <p:cNvSpPr>
              <a:spLocks/>
            </p:cNvSpPr>
            <p:nvPr/>
          </p:nvSpPr>
          <p:spPr bwMode="auto">
            <a:xfrm>
              <a:off x="6008688" y="2435225"/>
              <a:ext cx="1006475" cy="152400"/>
            </a:xfrm>
            <a:custGeom>
              <a:avLst/>
              <a:gdLst/>
              <a:ahLst/>
              <a:cxnLst>
                <a:cxn ang="0">
                  <a:pos x="612" y="0"/>
                </a:cxn>
                <a:cxn ang="0">
                  <a:pos x="0" y="0"/>
                </a:cxn>
                <a:cxn ang="0">
                  <a:pos x="0" y="96"/>
                </a:cxn>
                <a:cxn ang="0">
                  <a:pos x="612" y="96"/>
                </a:cxn>
                <a:cxn ang="0">
                  <a:pos x="612" y="96"/>
                </a:cxn>
                <a:cxn ang="0">
                  <a:pos x="620" y="94"/>
                </a:cxn>
                <a:cxn ang="0">
                  <a:pos x="628" y="90"/>
                </a:cxn>
                <a:cxn ang="0">
                  <a:pos x="632" y="84"/>
                </a:cxn>
                <a:cxn ang="0">
                  <a:pos x="634" y="74"/>
                </a:cxn>
                <a:cxn ang="0">
                  <a:pos x="634" y="22"/>
                </a:cxn>
                <a:cxn ang="0">
                  <a:pos x="634" y="22"/>
                </a:cxn>
                <a:cxn ang="0">
                  <a:pos x="632" y="14"/>
                </a:cxn>
                <a:cxn ang="0">
                  <a:pos x="628" y="6"/>
                </a:cxn>
                <a:cxn ang="0">
                  <a:pos x="620" y="2"/>
                </a:cxn>
                <a:cxn ang="0">
                  <a:pos x="612" y="0"/>
                </a:cxn>
                <a:cxn ang="0">
                  <a:pos x="612" y="0"/>
                </a:cxn>
              </a:cxnLst>
              <a:rect l="0" t="0" r="r" b="b"/>
              <a:pathLst>
                <a:path w="634" h="96">
                  <a:moveTo>
                    <a:pt x="612" y="0"/>
                  </a:moveTo>
                  <a:lnTo>
                    <a:pt x="0" y="0"/>
                  </a:lnTo>
                  <a:lnTo>
                    <a:pt x="0" y="96"/>
                  </a:lnTo>
                  <a:lnTo>
                    <a:pt x="612" y="96"/>
                  </a:lnTo>
                  <a:lnTo>
                    <a:pt x="612" y="96"/>
                  </a:lnTo>
                  <a:lnTo>
                    <a:pt x="620" y="94"/>
                  </a:lnTo>
                  <a:lnTo>
                    <a:pt x="628" y="90"/>
                  </a:lnTo>
                  <a:lnTo>
                    <a:pt x="632" y="84"/>
                  </a:lnTo>
                  <a:lnTo>
                    <a:pt x="634" y="74"/>
                  </a:lnTo>
                  <a:lnTo>
                    <a:pt x="634" y="22"/>
                  </a:lnTo>
                  <a:lnTo>
                    <a:pt x="634" y="22"/>
                  </a:lnTo>
                  <a:lnTo>
                    <a:pt x="632" y="14"/>
                  </a:lnTo>
                  <a:lnTo>
                    <a:pt x="628" y="6"/>
                  </a:lnTo>
                  <a:lnTo>
                    <a:pt x="620" y="2"/>
                  </a:lnTo>
                  <a:lnTo>
                    <a:pt x="612" y="0"/>
                  </a:lnTo>
                  <a:lnTo>
                    <a:pt x="612" y="0"/>
                  </a:lnTo>
                  <a:close/>
                </a:path>
              </a:pathLst>
            </a:custGeom>
            <a:solidFill>
              <a:srgbClr val="B9D771"/>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5" name="Freeform 51"/>
            <p:cNvSpPr>
              <a:spLocks/>
            </p:cNvSpPr>
            <p:nvPr/>
          </p:nvSpPr>
          <p:spPr bwMode="auto">
            <a:xfrm>
              <a:off x="5386388" y="2435225"/>
              <a:ext cx="622300" cy="152400"/>
            </a:xfrm>
            <a:custGeom>
              <a:avLst/>
              <a:gdLst/>
              <a:ahLst/>
              <a:cxnLst>
                <a:cxn ang="0">
                  <a:pos x="22" y="0"/>
                </a:cxn>
                <a:cxn ang="0">
                  <a:pos x="22" y="0"/>
                </a:cxn>
                <a:cxn ang="0">
                  <a:pos x="14" y="2"/>
                </a:cxn>
                <a:cxn ang="0">
                  <a:pos x="6" y="6"/>
                </a:cxn>
                <a:cxn ang="0">
                  <a:pos x="2" y="14"/>
                </a:cxn>
                <a:cxn ang="0">
                  <a:pos x="0" y="22"/>
                </a:cxn>
                <a:cxn ang="0">
                  <a:pos x="0" y="74"/>
                </a:cxn>
                <a:cxn ang="0">
                  <a:pos x="0" y="74"/>
                </a:cxn>
                <a:cxn ang="0">
                  <a:pos x="2" y="84"/>
                </a:cxn>
                <a:cxn ang="0">
                  <a:pos x="6" y="90"/>
                </a:cxn>
                <a:cxn ang="0">
                  <a:pos x="14" y="94"/>
                </a:cxn>
                <a:cxn ang="0">
                  <a:pos x="22" y="96"/>
                </a:cxn>
                <a:cxn ang="0">
                  <a:pos x="392" y="96"/>
                </a:cxn>
                <a:cxn ang="0">
                  <a:pos x="392" y="0"/>
                </a:cxn>
                <a:cxn ang="0">
                  <a:pos x="22" y="0"/>
                </a:cxn>
              </a:cxnLst>
              <a:rect l="0" t="0" r="r" b="b"/>
              <a:pathLst>
                <a:path w="392" h="96">
                  <a:moveTo>
                    <a:pt x="22" y="0"/>
                  </a:moveTo>
                  <a:lnTo>
                    <a:pt x="22" y="0"/>
                  </a:lnTo>
                  <a:lnTo>
                    <a:pt x="14" y="2"/>
                  </a:lnTo>
                  <a:lnTo>
                    <a:pt x="6" y="6"/>
                  </a:lnTo>
                  <a:lnTo>
                    <a:pt x="2" y="14"/>
                  </a:lnTo>
                  <a:lnTo>
                    <a:pt x="0" y="22"/>
                  </a:lnTo>
                  <a:lnTo>
                    <a:pt x="0" y="74"/>
                  </a:lnTo>
                  <a:lnTo>
                    <a:pt x="0" y="74"/>
                  </a:lnTo>
                  <a:lnTo>
                    <a:pt x="2" y="84"/>
                  </a:lnTo>
                  <a:lnTo>
                    <a:pt x="6" y="90"/>
                  </a:lnTo>
                  <a:lnTo>
                    <a:pt x="14" y="94"/>
                  </a:lnTo>
                  <a:lnTo>
                    <a:pt x="22" y="96"/>
                  </a:lnTo>
                  <a:lnTo>
                    <a:pt x="392" y="96"/>
                  </a:lnTo>
                  <a:lnTo>
                    <a:pt x="392" y="0"/>
                  </a:lnTo>
                  <a:lnTo>
                    <a:pt x="2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6" name="Rectangle 9"/>
            <p:cNvSpPr>
              <a:spLocks noChangeArrowheads="1"/>
            </p:cNvSpPr>
            <p:nvPr/>
          </p:nvSpPr>
          <p:spPr bwMode="auto">
            <a:xfrm>
              <a:off x="6032130" y="2446875"/>
              <a:ext cx="977832"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lvl="0" defTabSz="914400" fontAlgn="base">
                <a:spcBef>
                  <a:spcPct val="0"/>
                </a:spcBef>
                <a:spcAft>
                  <a:spcPct val="0"/>
                </a:spcAft>
              </a:pPr>
              <a:r>
                <a:rPr lang="en-US" altLang="ja-JP" sz="800" dirty="0">
                  <a:latin typeface="Arial Unicode MS" panose="020B0604020202020204" pitchFamily="50" charset="-128"/>
                  <a:ea typeface="Arial Unicode MS" panose="020B0604020202020204" pitchFamily="50" charset="-128"/>
                  <a:cs typeface="Arial Unicode MS" panose="020B0604020202020204" pitchFamily="50" charset="-128"/>
                </a:rPr>
                <a:t>7,000</a:t>
              </a:r>
              <a:r>
                <a:rPr lang="ja-JP" altLang="en-US" sz="800" dirty="0">
                  <a:latin typeface="Arial Unicode MS" panose="020B0604020202020204" pitchFamily="50" charset="-128"/>
                  <a:ea typeface="Arial Unicode MS" panose="020B0604020202020204" pitchFamily="50" charset="-128"/>
                  <a:cs typeface="Arial Unicode MS" panose="020B0604020202020204" pitchFamily="50" charset="-128"/>
                </a:rPr>
                <a:t>ユーロ（年間）</a:t>
              </a:r>
              <a:endParaRPr kumimoji="1" lang="ja-JP" sz="800" b="0" i="0" u="none" strike="noStrike" cap="none" normalizeH="0" baseline="0" dirty="0">
                <a:ln>
                  <a:noFill/>
                </a:ln>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217" name="Rectangle 7"/>
            <p:cNvSpPr>
              <a:spLocks noChangeArrowheads="1"/>
            </p:cNvSpPr>
            <p:nvPr/>
          </p:nvSpPr>
          <p:spPr bwMode="auto">
            <a:xfrm>
              <a:off x="5430934" y="2446875"/>
              <a:ext cx="550480" cy="12311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ja-JP" altLang="en-US" sz="800" dirty="0">
                  <a:solidFill>
                    <a:srgbClr val="000000"/>
                  </a:solidFill>
                  <a:latin typeface="ＭＳ Ｐゴシック" pitchFamily="50" charset="-128"/>
                  <a:ea typeface="ＭＳ Ｐゴシック" pitchFamily="50" charset="-128"/>
                  <a:cs typeface="ＭＳ Ｐゴシック" pitchFamily="50" charset="-128"/>
                </a:rPr>
                <a:t>授業料</a:t>
              </a:r>
              <a:r>
                <a:rPr kumimoji="1" lang="ja-JP" sz="800" b="0" i="0" u="none" strike="noStrike" cap="none" normalizeH="0" baseline="0" dirty="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grpSp>
      <p:pic>
        <p:nvPicPr>
          <p:cNvPr id="24"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01535" y="2552210"/>
            <a:ext cx="1584692" cy="1056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18" name="グループ化 716"/>
          <p:cNvGrpSpPr/>
          <p:nvPr/>
        </p:nvGrpSpPr>
        <p:grpSpPr>
          <a:xfrm>
            <a:off x="5548772" y="7748753"/>
            <a:ext cx="1628775" cy="152400"/>
            <a:chOff x="5386388" y="7172325"/>
            <a:chExt cx="1628775" cy="152400"/>
          </a:xfrm>
        </p:grpSpPr>
        <p:sp>
          <p:nvSpPr>
            <p:cNvPr id="219" name="Freeform 583"/>
            <p:cNvSpPr>
              <a:spLocks/>
            </p:cNvSpPr>
            <p:nvPr/>
          </p:nvSpPr>
          <p:spPr bwMode="auto">
            <a:xfrm>
              <a:off x="6008688" y="7172325"/>
              <a:ext cx="1006475" cy="152400"/>
            </a:xfrm>
            <a:custGeom>
              <a:avLst/>
              <a:gdLst/>
              <a:ahLst/>
              <a:cxnLst>
                <a:cxn ang="0">
                  <a:pos x="612" y="0"/>
                </a:cxn>
                <a:cxn ang="0">
                  <a:pos x="0" y="0"/>
                </a:cxn>
                <a:cxn ang="0">
                  <a:pos x="0" y="96"/>
                </a:cxn>
                <a:cxn ang="0">
                  <a:pos x="612" y="96"/>
                </a:cxn>
                <a:cxn ang="0">
                  <a:pos x="612" y="96"/>
                </a:cxn>
                <a:cxn ang="0">
                  <a:pos x="620" y="94"/>
                </a:cxn>
                <a:cxn ang="0">
                  <a:pos x="628" y="90"/>
                </a:cxn>
                <a:cxn ang="0">
                  <a:pos x="632" y="82"/>
                </a:cxn>
                <a:cxn ang="0">
                  <a:pos x="634" y="74"/>
                </a:cxn>
                <a:cxn ang="0">
                  <a:pos x="634" y="20"/>
                </a:cxn>
                <a:cxn ang="0">
                  <a:pos x="634" y="20"/>
                </a:cxn>
                <a:cxn ang="0">
                  <a:pos x="632" y="12"/>
                </a:cxn>
                <a:cxn ang="0">
                  <a:pos x="628" y="6"/>
                </a:cxn>
                <a:cxn ang="0">
                  <a:pos x="620" y="0"/>
                </a:cxn>
                <a:cxn ang="0">
                  <a:pos x="612" y="0"/>
                </a:cxn>
                <a:cxn ang="0">
                  <a:pos x="612" y="0"/>
                </a:cxn>
              </a:cxnLst>
              <a:rect l="0" t="0" r="r" b="b"/>
              <a:pathLst>
                <a:path w="634" h="96">
                  <a:moveTo>
                    <a:pt x="612" y="0"/>
                  </a:moveTo>
                  <a:lnTo>
                    <a:pt x="0" y="0"/>
                  </a:lnTo>
                  <a:lnTo>
                    <a:pt x="0" y="96"/>
                  </a:lnTo>
                  <a:lnTo>
                    <a:pt x="612" y="96"/>
                  </a:lnTo>
                  <a:lnTo>
                    <a:pt x="612" y="96"/>
                  </a:lnTo>
                  <a:lnTo>
                    <a:pt x="620" y="94"/>
                  </a:lnTo>
                  <a:lnTo>
                    <a:pt x="628" y="90"/>
                  </a:lnTo>
                  <a:lnTo>
                    <a:pt x="632" y="82"/>
                  </a:lnTo>
                  <a:lnTo>
                    <a:pt x="634" y="74"/>
                  </a:lnTo>
                  <a:lnTo>
                    <a:pt x="634" y="20"/>
                  </a:lnTo>
                  <a:lnTo>
                    <a:pt x="634" y="20"/>
                  </a:lnTo>
                  <a:lnTo>
                    <a:pt x="632" y="12"/>
                  </a:lnTo>
                  <a:lnTo>
                    <a:pt x="628" y="6"/>
                  </a:lnTo>
                  <a:lnTo>
                    <a:pt x="620" y="0"/>
                  </a:lnTo>
                  <a:lnTo>
                    <a:pt x="612" y="0"/>
                  </a:lnTo>
                  <a:lnTo>
                    <a:pt x="612" y="0"/>
                  </a:lnTo>
                  <a:close/>
                </a:path>
              </a:pathLst>
            </a:custGeom>
            <a:solidFill>
              <a:srgbClr val="D8B98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20" name="Freeform 584"/>
            <p:cNvSpPr>
              <a:spLocks/>
            </p:cNvSpPr>
            <p:nvPr/>
          </p:nvSpPr>
          <p:spPr bwMode="auto">
            <a:xfrm>
              <a:off x="5386388" y="7172325"/>
              <a:ext cx="622300" cy="152400"/>
            </a:xfrm>
            <a:custGeom>
              <a:avLst/>
              <a:gdLst/>
              <a:ahLst/>
              <a:cxnLst>
                <a:cxn ang="0">
                  <a:pos x="22" y="0"/>
                </a:cxn>
                <a:cxn ang="0">
                  <a:pos x="22" y="0"/>
                </a:cxn>
                <a:cxn ang="0">
                  <a:pos x="14" y="0"/>
                </a:cxn>
                <a:cxn ang="0">
                  <a:pos x="6" y="6"/>
                </a:cxn>
                <a:cxn ang="0">
                  <a:pos x="2" y="12"/>
                </a:cxn>
                <a:cxn ang="0">
                  <a:pos x="0" y="20"/>
                </a:cxn>
                <a:cxn ang="0">
                  <a:pos x="0" y="74"/>
                </a:cxn>
                <a:cxn ang="0">
                  <a:pos x="0" y="74"/>
                </a:cxn>
                <a:cxn ang="0">
                  <a:pos x="2" y="82"/>
                </a:cxn>
                <a:cxn ang="0">
                  <a:pos x="6" y="90"/>
                </a:cxn>
                <a:cxn ang="0">
                  <a:pos x="14" y="94"/>
                </a:cxn>
                <a:cxn ang="0">
                  <a:pos x="22" y="96"/>
                </a:cxn>
                <a:cxn ang="0">
                  <a:pos x="392" y="96"/>
                </a:cxn>
                <a:cxn ang="0">
                  <a:pos x="392" y="0"/>
                </a:cxn>
                <a:cxn ang="0">
                  <a:pos x="22" y="0"/>
                </a:cxn>
              </a:cxnLst>
              <a:rect l="0" t="0" r="r" b="b"/>
              <a:pathLst>
                <a:path w="392" h="96">
                  <a:moveTo>
                    <a:pt x="22" y="0"/>
                  </a:moveTo>
                  <a:lnTo>
                    <a:pt x="22" y="0"/>
                  </a:lnTo>
                  <a:lnTo>
                    <a:pt x="14" y="0"/>
                  </a:lnTo>
                  <a:lnTo>
                    <a:pt x="6" y="6"/>
                  </a:lnTo>
                  <a:lnTo>
                    <a:pt x="2" y="12"/>
                  </a:lnTo>
                  <a:lnTo>
                    <a:pt x="0" y="20"/>
                  </a:lnTo>
                  <a:lnTo>
                    <a:pt x="0" y="74"/>
                  </a:lnTo>
                  <a:lnTo>
                    <a:pt x="0" y="74"/>
                  </a:lnTo>
                  <a:lnTo>
                    <a:pt x="2" y="82"/>
                  </a:lnTo>
                  <a:lnTo>
                    <a:pt x="6" y="90"/>
                  </a:lnTo>
                  <a:lnTo>
                    <a:pt x="14" y="94"/>
                  </a:lnTo>
                  <a:lnTo>
                    <a:pt x="22" y="96"/>
                  </a:lnTo>
                  <a:lnTo>
                    <a:pt x="392" y="96"/>
                  </a:lnTo>
                  <a:lnTo>
                    <a:pt x="392" y="0"/>
                  </a:lnTo>
                  <a:lnTo>
                    <a:pt x="2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21" name="Rectangle 9"/>
            <p:cNvSpPr>
              <a:spLocks noChangeArrowheads="1"/>
            </p:cNvSpPr>
            <p:nvPr/>
          </p:nvSpPr>
          <p:spPr bwMode="auto">
            <a:xfrm>
              <a:off x="6032130" y="7185123"/>
              <a:ext cx="378309"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lvl="0" defTabSz="914400" fontAlgn="base">
                <a:spcBef>
                  <a:spcPct val="0"/>
                </a:spcBef>
                <a:spcAft>
                  <a:spcPct val="0"/>
                </a:spcAft>
              </a:pPr>
              <a:r>
                <a:rPr lang="en-US" altLang="ja-JP" sz="800"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8</a:t>
              </a:r>
              <a:r>
                <a:rPr kumimoji="1" lang="ja-JP" sz="800" b="0" i="0" u="none" strike="noStrike" cap="none" normalizeH="0" baseline="0" dirty="0">
                  <a:ln>
                    <a:noFill/>
                  </a:ln>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月</a:t>
              </a:r>
              <a:r>
                <a:rPr lang="en-US" altLang="ja-JP" sz="800"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15</a:t>
              </a:r>
              <a:r>
                <a:rPr kumimoji="1" lang="ja-JP" altLang="en-US" sz="800" b="0" i="0" u="none" strike="noStrike" cap="none" normalizeH="0" baseline="0" dirty="0">
                  <a:ln>
                    <a:noFill/>
                  </a:ln>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日</a:t>
              </a:r>
              <a:endParaRPr kumimoji="1" lang="ja-JP" sz="1800" b="0" i="0" u="none" strike="noStrike" cap="none" normalizeH="0" baseline="0" dirty="0">
                <a:ln>
                  <a:noFill/>
                </a:ln>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222" name="Rectangle 7"/>
            <p:cNvSpPr>
              <a:spLocks noChangeArrowheads="1"/>
            </p:cNvSpPr>
            <p:nvPr/>
          </p:nvSpPr>
          <p:spPr bwMode="auto">
            <a:xfrm>
              <a:off x="5430934" y="7185123"/>
              <a:ext cx="550480" cy="12311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ja-JP" altLang="en-US" sz="800" dirty="0">
                  <a:solidFill>
                    <a:srgbClr val="000000"/>
                  </a:solidFill>
                  <a:latin typeface="ＭＳ Ｐゴシック" pitchFamily="50" charset="-128"/>
                  <a:ea typeface="ＭＳ Ｐゴシック" pitchFamily="50" charset="-128"/>
                  <a:cs typeface="ＭＳ Ｐゴシック" pitchFamily="50" charset="-128"/>
                </a:rPr>
                <a:t>出願期限</a:t>
              </a:r>
              <a:r>
                <a:rPr kumimoji="1" lang="ja-JP" sz="800" b="0" i="0" u="none" strike="noStrike" cap="none" normalizeH="0" baseline="0" dirty="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grpSp>
      <p:grpSp>
        <p:nvGrpSpPr>
          <p:cNvPr id="223" name="グループ化 716"/>
          <p:cNvGrpSpPr/>
          <p:nvPr/>
        </p:nvGrpSpPr>
        <p:grpSpPr>
          <a:xfrm>
            <a:off x="5552477" y="7915562"/>
            <a:ext cx="1628775" cy="152400"/>
            <a:chOff x="5386388" y="7172325"/>
            <a:chExt cx="1628775" cy="152400"/>
          </a:xfrm>
        </p:grpSpPr>
        <p:sp>
          <p:nvSpPr>
            <p:cNvPr id="224" name="Freeform 583"/>
            <p:cNvSpPr>
              <a:spLocks/>
            </p:cNvSpPr>
            <p:nvPr/>
          </p:nvSpPr>
          <p:spPr bwMode="auto">
            <a:xfrm>
              <a:off x="6008688" y="7172325"/>
              <a:ext cx="1006475" cy="152400"/>
            </a:xfrm>
            <a:custGeom>
              <a:avLst/>
              <a:gdLst/>
              <a:ahLst/>
              <a:cxnLst>
                <a:cxn ang="0">
                  <a:pos x="612" y="0"/>
                </a:cxn>
                <a:cxn ang="0">
                  <a:pos x="0" y="0"/>
                </a:cxn>
                <a:cxn ang="0">
                  <a:pos x="0" y="96"/>
                </a:cxn>
                <a:cxn ang="0">
                  <a:pos x="612" y="96"/>
                </a:cxn>
                <a:cxn ang="0">
                  <a:pos x="612" y="96"/>
                </a:cxn>
                <a:cxn ang="0">
                  <a:pos x="620" y="94"/>
                </a:cxn>
                <a:cxn ang="0">
                  <a:pos x="628" y="90"/>
                </a:cxn>
                <a:cxn ang="0">
                  <a:pos x="632" y="82"/>
                </a:cxn>
                <a:cxn ang="0">
                  <a:pos x="634" y="74"/>
                </a:cxn>
                <a:cxn ang="0">
                  <a:pos x="634" y="20"/>
                </a:cxn>
                <a:cxn ang="0">
                  <a:pos x="634" y="20"/>
                </a:cxn>
                <a:cxn ang="0">
                  <a:pos x="632" y="12"/>
                </a:cxn>
                <a:cxn ang="0">
                  <a:pos x="628" y="6"/>
                </a:cxn>
                <a:cxn ang="0">
                  <a:pos x="620" y="0"/>
                </a:cxn>
                <a:cxn ang="0">
                  <a:pos x="612" y="0"/>
                </a:cxn>
                <a:cxn ang="0">
                  <a:pos x="612" y="0"/>
                </a:cxn>
              </a:cxnLst>
              <a:rect l="0" t="0" r="r" b="b"/>
              <a:pathLst>
                <a:path w="634" h="96">
                  <a:moveTo>
                    <a:pt x="612" y="0"/>
                  </a:moveTo>
                  <a:lnTo>
                    <a:pt x="0" y="0"/>
                  </a:lnTo>
                  <a:lnTo>
                    <a:pt x="0" y="96"/>
                  </a:lnTo>
                  <a:lnTo>
                    <a:pt x="612" y="96"/>
                  </a:lnTo>
                  <a:lnTo>
                    <a:pt x="612" y="96"/>
                  </a:lnTo>
                  <a:lnTo>
                    <a:pt x="620" y="94"/>
                  </a:lnTo>
                  <a:lnTo>
                    <a:pt x="628" y="90"/>
                  </a:lnTo>
                  <a:lnTo>
                    <a:pt x="632" y="82"/>
                  </a:lnTo>
                  <a:lnTo>
                    <a:pt x="634" y="74"/>
                  </a:lnTo>
                  <a:lnTo>
                    <a:pt x="634" y="20"/>
                  </a:lnTo>
                  <a:lnTo>
                    <a:pt x="634" y="20"/>
                  </a:lnTo>
                  <a:lnTo>
                    <a:pt x="632" y="12"/>
                  </a:lnTo>
                  <a:lnTo>
                    <a:pt x="628" y="6"/>
                  </a:lnTo>
                  <a:lnTo>
                    <a:pt x="620" y="0"/>
                  </a:lnTo>
                  <a:lnTo>
                    <a:pt x="612" y="0"/>
                  </a:lnTo>
                  <a:lnTo>
                    <a:pt x="612" y="0"/>
                  </a:lnTo>
                  <a:close/>
                </a:path>
              </a:pathLst>
            </a:custGeom>
            <a:solidFill>
              <a:srgbClr val="D8B98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25" name="Freeform 584"/>
            <p:cNvSpPr>
              <a:spLocks/>
            </p:cNvSpPr>
            <p:nvPr/>
          </p:nvSpPr>
          <p:spPr bwMode="auto">
            <a:xfrm>
              <a:off x="5386388" y="7172325"/>
              <a:ext cx="622300" cy="152400"/>
            </a:xfrm>
            <a:custGeom>
              <a:avLst/>
              <a:gdLst/>
              <a:ahLst/>
              <a:cxnLst>
                <a:cxn ang="0">
                  <a:pos x="22" y="0"/>
                </a:cxn>
                <a:cxn ang="0">
                  <a:pos x="22" y="0"/>
                </a:cxn>
                <a:cxn ang="0">
                  <a:pos x="14" y="0"/>
                </a:cxn>
                <a:cxn ang="0">
                  <a:pos x="6" y="6"/>
                </a:cxn>
                <a:cxn ang="0">
                  <a:pos x="2" y="12"/>
                </a:cxn>
                <a:cxn ang="0">
                  <a:pos x="0" y="20"/>
                </a:cxn>
                <a:cxn ang="0">
                  <a:pos x="0" y="74"/>
                </a:cxn>
                <a:cxn ang="0">
                  <a:pos x="0" y="74"/>
                </a:cxn>
                <a:cxn ang="0">
                  <a:pos x="2" y="82"/>
                </a:cxn>
                <a:cxn ang="0">
                  <a:pos x="6" y="90"/>
                </a:cxn>
                <a:cxn ang="0">
                  <a:pos x="14" y="94"/>
                </a:cxn>
                <a:cxn ang="0">
                  <a:pos x="22" y="96"/>
                </a:cxn>
                <a:cxn ang="0">
                  <a:pos x="392" y="96"/>
                </a:cxn>
                <a:cxn ang="0">
                  <a:pos x="392" y="0"/>
                </a:cxn>
                <a:cxn ang="0">
                  <a:pos x="22" y="0"/>
                </a:cxn>
              </a:cxnLst>
              <a:rect l="0" t="0" r="r" b="b"/>
              <a:pathLst>
                <a:path w="392" h="96">
                  <a:moveTo>
                    <a:pt x="22" y="0"/>
                  </a:moveTo>
                  <a:lnTo>
                    <a:pt x="22" y="0"/>
                  </a:lnTo>
                  <a:lnTo>
                    <a:pt x="14" y="0"/>
                  </a:lnTo>
                  <a:lnTo>
                    <a:pt x="6" y="6"/>
                  </a:lnTo>
                  <a:lnTo>
                    <a:pt x="2" y="12"/>
                  </a:lnTo>
                  <a:lnTo>
                    <a:pt x="0" y="20"/>
                  </a:lnTo>
                  <a:lnTo>
                    <a:pt x="0" y="74"/>
                  </a:lnTo>
                  <a:lnTo>
                    <a:pt x="0" y="74"/>
                  </a:lnTo>
                  <a:lnTo>
                    <a:pt x="2" y="82"/>
                  </a:lnTo>
                  <a:lnTo>
                    <a:pt x="6" y="90"/>
                  </a:lnTo>
                  <a:lnTo>
                    <a:pt x="14" y="94"/>
                  </a:lnTo>
                  <a:lnTo>
                    <a:pt x="22" y="96"/>
                  </a:lnTo>
                  <a:lnTo>
                    <a:pt x="392" y="96"/>
                  </a:lnTo>
                  <a:lnTo>
                    <a:pt x="392" y="0"/>
                  </a:lnTo>
                  <a:lnTo>
                    <a:pt x="2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26" name="Rectangle 9"/>
            <p:cNvSpPr>
              <a:spLocks noChangeArrowheads="1"/>
            </p:cNvSpPr>
            <p:nvPr/>
          </p:nvSpPr>
          <p:spPr bwMode="auto">
            <a:xfrm>
              <a:off x="6032130" y="7185123"/>
              <a:ext cx="639599"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lvl="0" defTabSz="914400" fontAlgn="base">
                <a:spcBef>
                  <a:spcPct val="0"/>
                </a:spcBef>
                <a:spcAft>
                  <a:spcPct val="0"/>
                </a:spcAft>
              </a:pPr>
              <a:r>
                <a:rPr lang="ja-JP" altLang="en-US" sz="800" dirty="0">
                  <a:solidFill>
                    <a:srgbClr val="000000"/>
                  </a:solidFill>
                  <a:latin typeface="ＭＳ Ｐゴシック" pitchFamily="50" charset="-128"/>
                  <a:ea typeface="ＭＳ Ｐゴシック" pitchFamily="50" charset="-128"/>
                  <a:cs typeface="ＭＳ Ｐゴシック" pitchFamily="50" charset="-128"/>
                </a:rPr>
                <a:t>ワインビジネス</a:t>
              </a:r>
              <a:endParaRPr kumimoji="1" 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27" name="Rectangle 7"/>
            <p:cNvSpPr>
              <a:spLocks noChangeArrowheads="1"/>
            </p:cNvSpPr>
            <p:nvPr/>
          </p:nvSpPr>
          <p:spPr bwMode="auto">
            <a:xfrm>
              <a:off x="5430934" y="7185123"/>
              <a:ext cx="550480" cy="12311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ja-JP" altLang="en-US" sz="800" dirty="0">
                  <a:solidFill>
                    <a:srgbClr val="000000"/>
                  </a:solidFill>
                  <a:latin typeface="ＭＳ Ｐゴシック" pitchFamily="50" charset="-128"/>
                  <a:ea typeface="ＭＳ Ｐゴシック" pitchFamily="50" charset="-128"/>
                  <a:cs typeface="ＭＳ Ｐゴシック" pitchFamily="50" charset="-128"/>
                </a:rPr>
                <a:t>専攻</a:t>
              </a:r>
              <a:r>
                <a:rPr kumimoji="1" lang="ja-JP" sz="800" b="0" i="0" u="none" strike="noStrike" cap="none" normalizeH="0" baseline="0" dirty="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grpSp>
      <p:grpSp>
        <p:nvGrpSpPr>
          <p:cNvPr id="228" name="グループ化 716"/>
          <p:cNvGrpSpPr/>
          <p:nvPr/>
        </p:nvGrpSpPr>
        <p:grpSpPr>
          <a:xfrm>
            <a:off x="5558394" y="8084089"/>
            <a:ext cx="1628775" cy="152400"/>
            <a:chOff x="5386388" y="7172325"/>
            <a:chExt cx="1628775" cy="152400"/>
          </a:xfrm>
        </p:grpSpPr>
        <p:sp>
          <p:nvSpPr>
            <p:cNvPr id="229" name="Freeform 583"/>
            <p:cNvSpPr>
              <a:spLocks/>
            </p:cNvSpPr>
            <p:nvPr/>
          </p:nvSpPr>
          <p:spPr bwMode="auto">
            <a:xfrm>
              <a:off x="6008688" y="7172325"/>
              <a:ext cx="1006475" cy="152400"/>
            </a:xfrm>
            <a:custGeom>
              <a:avLst/>
              <a:gdLst/>
              <a:ahLst/>
              <a:cxnLst>
                <a:cxn ang="0">
                  <a:pos x="612" y="0"/>
                </a:cxn>
                <a:cxn ang="0">
                  <a:pos x="0" y="0"/>
                </a:cxn>
                <a:cxn ang="0">
                  <a:pos x="0" y="96"/>
                </a:cxn>
                <a:cxn ang="0">
                  <a:pos x="612" y="96"/>
                </a:cxn>
                <a:cxn ang="0">
                  <a:pos x="612" y="96"/>
                </a:cxn>
                <a:cxn ang="0">
                  <a:pos x="620" y="94"/>
                </a:cxn>
                <a:cxn ang="0">
                  <a:pos x="628" y="90"/>
                </a:cxn>
                <a:cxn ang="0">
                  <a:pos x="632" y="82"/>
                </a:cxn>
                <a:cxn ang="0">
                  <a:pos x="634" y="74"/>
                </a:cxn>
                <a:cxn ang="0">
                  <a:pos x="634" y="20"/>
                </a:cxn>
                <a:cxn ang="0">
                  <a:pos x="634" y="20"/>
                </a:cxn>
                <a:cxn ang="0">
                  <a:pos x="632" y="12"/>
                </a:cxn>
                <a:cxn ang="0">
                  <a:pos x="628" y="6"/>
                </a:cxn>
                <a:cxn ang="0">
                  <a:pos x="620" y="0"/>
                </a:cxn>
                <a:cxn ang="0">
                  <a:pos x="612" y="0"/>
                </a:cxn>
                <a:cxn ang="0">
                  <a:pos x="612" y="0"/>
                </a:cxn>
              </a:cxnLst>
              <a:rect l="0" t="0" r="r" b="b"/>
              <a:pathLst>
                <a:path w="634" h="96">
                  <a:moveTo>
                    <a:pt x="612" y="0"/>
                  </a:moveTo>
                  <a:lnTo>
                    <a:pt x="0" y="0"/>
                  </a:lnTo>
                  <a:lnTo>
                    <a:pt x="0" y="96"/>
                  </a:lnTo>
                  <a:lnTo>
                    <a:pt x="612" y="96"/>
                  </a:lnTo>
                  <a:lnTo>
                    <a:pt x="612" y="96"/>
                  </a:lnTo>
                  <a:lnTo>
                    <a:pt x="620" y="94"/>
                  </a:lnTo>
                  <a:lnTo>
                    <a:pt x="628" y="90"/>
                  </a:lnTo>
                  <a:lnTo>
                    <a:pt x="632" y="82"/>
                  </a:lnTo>
                  <a:lnTo>
                    <a:pt x="634" y="74"/>
                  </a:lnTo>
                  <a:lnTo>
                    <a:pt x="634" y="20"/>
                  </a:lnTo>
                  <a:lnTo>
                    <a:pt x="634" y="20"/>
                  </a:lnTo>
                  <a:lnTo>
                    <a:pt x="632" y="12"/>
                  </a:lnTo>
                  <a:lnTo>
                    <a:pt x="628" y="6"/>
                  </a:lnTo>
                  <a:lnTo>
                    <a:pt x="620" y="0"/>
                  </a:lnTo>
                  <a:lnTo>
                    <a:pt x="612" y="0"/>
                  </a:lnTo>
                  <a:lnTo>
                    <a:pt x="612" y="0"/>
                  </a:lnTo>
                  <a:close/>
                </a:path>
              </a:pathLst>
            </a:custGeom>
            <a:solidFill>
              <a:srgbClr val="D8B98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30" name="Freeform 584"/>
            <p:cNvSpPr>
              <a:spLocks/>
            </p:cNvSpPr>
            <p:nvPr/>
          </p:nvSpPr>
          <p:spPr bwMode="auto">
            <a:xfrm>
              <a:off x="5386388" y="7172325"/>
              <a:ext cx="622300" cy="152400"/>
            </a:xfrm>
            <a:custGeom>
              <a:avLst/>
              <a:gdLst/>
              <a:ahLst/>
              <a:cxnLst>
                <a:cxn ang="0">
                  <a:pos x="22" y="0"/>
                </a:cxn>
                <a:cxn ang="0">
                  <a:pos x="22" y="0"/>
                </a:cxn>
                <a:cxn ang="0">
                  <a:pos x="14" y="0"/>
                </a:cxn>
                <a:cxn ang="0">
                  <a:pos x="6" y="6"/>
                </a:cxn>
                <a:cxn ang="0">
                  <a:pos x="2" y="12"/>
                </a:cxn>
                <a:cxn ang="0">
                  <a:pos x="0" y="20"/>
                </a:cxn>
                <a:cxn ang="0">
                  <a:pos x="0" y="74"/>
                </a:cxn>
                <a:cxn ang="0">
                  <a:pos x="0" y="74"/>
                </a:cxn>
                <a:cxn ang="0">
                  <a:pos x="2" y="82"/>
                </a:cxn>
                <a:cxn ang="0">
                  <a:pos x="6" y="90"/>
                </a:cxn>
                <a:cxn ang="0">
                  <a:pos x="14" y="94"/>
                </a:cxn>
                <a:cxn ang="0">
                  <a:pos x="22" y="96"/>
                </a:cxn>
                <a:cxn ang="0">
                  <a:pos x="392" y="96"/>
                </a:cxn>
                <a:cxn ang="0">
                  <a:pos x="392" y="0"/>
                </a:cxn>
                <a:cxn ang="0">
                  <a:pos x="22" y="0"/>
                </a:cxn>
              </a:cxnLst>
              <a:rect l="0" t="0" r="r" b="b"/>
              <a:pathLst>
                <a:path w="392" h="96">
                  <a:moveTo>
                    <a:pt x="22" y="0"/>
                  </a:moveTo>
                  <a:lnTo>
                    <a:pt x="22" y="0"/>
                  </a:lnTo>
                  <a:lnTo>
                    <a:pt x="14" y="0"/>
                  </a:lnTo>
                  <a:lnTo>
                    <a:pt x="6" y="6"/>
                  </a:lnTo>
                  <a:lnTo>
                    <a:pt x="2" y="12"/>
                  </a:lnTo>
                  <a:lnTo>
                    <a:pt x="0" y="20"/>
                  </a:lnTo>
                  <a:lnTo>
                    <a:pt x="0" y="74"/>
                  </a:lnTo>
                  <a:lnTo>
                    <a:pt x="0" y="74"/>
                  </a:lnTo>
                  <a:lnTo>
                    <a:pt x="2" y="82"/>
                  </a:lnTo>
                  <a:lnTo>
                    <a:pt x="6" y="90"/>
                  </a:lnTo>
                  <a:lnTo>
                    <a:pt x="14" y="94"/>
                  </a:lnTo>
                  <a:lnTo>
                    <a:pt x="22" y="96"/>
                  </a:lnTo>
                  <a:lnTo>
                    <a:pt x="392" y="96"/>
                  </a:lnTo>
                  <a:lnTo>
                    <a:pt x="392" y="0"/>
                  </a:lnTo>
                  <a:lnTo>
                    <a:pt x="2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31" name="Rectangle 9"/>
            <p:cNvSpPr>
              <a:spLocks noChangeArrowheads="1"/>
            </p:cNvSpPr>
            <p:nvPr/>
          </p:nvSpPr>
          <p:spPr bwMode="auto">
            <a:xfrm>
              <a:off x="6032130" y="7185123"/>
              <a:ext cx="205184"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lvl="0" defTabSz="914400" fontAlgn="base">
                <a:spcBef>
                  <a:spcPct val="0"/>
                </a:spcBef>
                <a:spcAft>
                  <a:spcPct val="0"/>
                </a:spcAft>
              </a:pPr>
              <a:r>
                <a:rPr lang="ja-JP" altLang="en-US" sz="800" dirty="0">
                  <a:solidFill>
                    <a:srgbClr val="000000"/>
                  </a:solidFill>
                  <a:latin typeface="ＭＳ Ｐゴシック" pitchFamily="50" charset="-128"/>
                  <a:ea typeface="ＭＳ Ｐゴシック" pitchFamily="50" charset="-128"/>
                  <a:cs typeface="ＭＳ Ｐゴシック" pitchFamily="50" charset="-128"/>
                </a:rPr>
                <a:t>無料</a:t>
              </a:r>
              <a:endParaRPr kumimoji="1" 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32" name="Rectangle 7"/>
            <p:cNvSpPr>
              <a:spLocks noChangeArrowheads="1"/>
            </p:cNvSpPr>
            <p:nvPr/>
          </p:nvSpPr>
          <p:spPr bwMode="auto">
            <a:xfrm>
              <a:off x="5430934" y="7185123"/>
              <a:ext cx="550480" cy="12311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ja-JP" altLang="en-US" sz="800" dirty="0">
                  <a:solidFill>
                    <a:srgbClr val="000000"/>
                  </a:solidFill>
                  <a:latin typeface="ＭＳ Ｐゴシック" pitchFamily="50" charset="-128"/>
                  <a:ea typeface="ＭＳ Ｐゴシック" pitchFamily="50" charset="-128"/>
                  <a:cs typeface="ＭＳ Ｐゴシック" pitchFamily="50" charset="-128"/>
                </a:rPr>
                <a:t>授業料</a:t>
              </a:r>
              <a:r>
                <a:rPr kumimoji="1" lang="ja-JP" sz="800" b="0" i="0" u="none" strike="noStrike" cap="none" normalizeH="0" baseline="0" dirty="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grpSp>
      <p:pic>
        <p:nvPicPr>
          <p:cNvPr id="1032"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72517" y="7298847"/>
            <a:ext cx="1460651" cy="1093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4" name="テキスト ボックス 233"/>
          <p:cNvSpPr txBox="1"/>
          <p:nvPr/>
        </p:nvSpPr>
        <p:spPr>
          <a:xfrm>
            <a:off x="6996283" y="7222244"/>
            <a:ext cx="779292" cy="200055"/>
          </a:xfrm>
          <a:prstGeom prst="rect">
            <a:avLst/>
          </a:prstGeom>
          <a:noFill/>
        </p:spPr>
        <p:txBody>
          <a:bodyPr wrap="square" rtlCol="0">
            <a:spAutoFit/>
          </a:bodyPr>
          <a:lstStyle/>
          <a:p>
            <a:r>
              <a:rPr kumimoji="1" lang="ja-JP" altLang="en-US" sz="700" dirty="0">
                <a:latin typeface="Arial Unicode MS" panose="020B0604020202020204" pitchFamily="50" charset="-128"/>
                <a:ea typeface="Arial Unicode MS" panose="020B0604020202020204" pitchFamily="50" charset="-128"/>
                <a:cs typeface="Arial Unicode MS" panose="020B0604020202020204" pitchFamily="50" charset="-128"/>
              </a:rPr>
              <a:t>学士号：</a:t>
            </a:r>
            <a:r>
              <a:rPr lang="en-US" altLang="ja-JP" sz="700" dirty="0">
                <a:latin typeface="Arial Unicode MS" panose="020B0604020202020204" pitchFamily="50" charset="-128"/>
                <a:ea typeface="Arial Unicode MS" panose="020B0604020202020204" pitchFamily="50" charset="-128"/>
                <a:cs typeface="Arial Unicode MS" panose="020B0604020202020204" pitchFamily="50" charset="-128"/>
              </a:rPr>
              <a:t>3</a:t>
            </a:r>
            <a:r>
              <a:rPr kumimoji="1" lang="ja-JP" altLang="en-US" sz="700" dirty="0">
                <a:latin typeface="Arial Unicode MS" panose="020B0604020202020204" pitchFamily="50" charset="-128"/>
                <a:ea typeface="Arial Unicode MS" panose="020B0604020202020204" pitchFamily="50" charset="-128"/>
                <a:cs typeface="Arial Unicode MS" panose="020B0604020202020204" pitchFamily="50" charset="-128"/>
              </a:rPr>
              <a:t>年</a:t>
            </a:r>
          </a:p>
        </p:txBody>
      </p:sp>
      <p:sp>
        <p:nvSpPr>
          <p:cNvPr id="235" name="テキスト ボックス 234"/>
          <p:cNvSpPr txBox="1"/>
          <p:nvPr/>
        </p:nvSpPr>
        <p:spPr>
          <a:xfrm>
            <a:off x="3313114" y="8599665"/>
            <a:ext cx="779292" cy="200055"/>
          </a:xfrm>
          <a:prstGeom prst="rect">
            <a:avLst/>
          </a:prstGeom>
          <a:noFill/>
        </p:spPr>
        <p:txBody>
          <a:bodyPr wrap="square" rtlCol="0">
            <a:spAutoFit/>
          </a:bodyPr>
          <a:lstStyle/>
          <a:p>
            <a:r>
              <a:rPr kumimoji="1" lang="ja-JP" altLang="en-US" sz="700" dirty="0">
                <a:latin typeface="Arial Unicode MS" panose="020B0604020202020204" pitchFamily="50" charset="-128"/>
                <a:ea typeface="Arial Unicode MS" panose="020B0604020202020204" pitchFamily="50" charset="-128"/>
                <a:cs typeface="Arial Unicode MS" panose="020B0604020202020204" pitchFamily="50" charset="-128"/>
              </a:rPr>
              <a:t>学士号：</a:t>
            </a:r>
            <a:r>
              <a:rPr lang="en-US" altLang="ja-JP" sz="700" dirty="0">
                <a:latin typeface="Arial Unicode MS" panose="020B0604020202020204" pitchFamily="50" charset="-128"/>
                <a:ea typeface="Arial Unicode MS" panose="020B0604020202020204" pitchFamily="50" charset="-128"/>
                <a:cs typeface="Arial Unicode MS" panose="020B0604020202020204" pitchFamily="50" charset="-128"/>
              </a:rPr>
              <a:t>3</a:t>
            </a:r>
            <a:r>
              <a:rPr kumimoji="1" lang="ja-JP" altLang="en-US" sz="700" dirty="0">
                <a:latin typeface="Arial Unicode MS" panose="020B0604020202020204" pitchFamily="50" charset="-128"/>
                <a:ea typeface="Arial Unicode MS" panose="020B0604020202020204" pitchFamily="50" charset="-128"/>
                <a:cs typeface="Arial Unicode MS" panose="020B0604020202020204" pitchFamily="50" charset="-128"/>
              </a:rPr>
              <a:t>年</a:t>
            </a:r>
          </a:p>
        </p:txBody>
      </p:sp>
      <p:grpSp>
        <p:nvGrpSpPr>
          <p:cNvPr id="236" name="グループ化 718"/>
          <p:cNvGrpSpPr/>
          <p:nvPr/>
        </p:nvGrpSpPr>
        <p:grpSpPr>
          <a:xfrm>
            <a:off x="2046528" y="9316152"/>
            <a:ext cx="1628775" cy="152400"/>
            <a:chOff x="1900238" y="8750300"/>
            <a:chExt cx="1628775" cy="152400"/>
          </a:xfrm>
        </p:grpSpPr>
        <p:sp>
          <p:nvSpPr>
            <p:cNvPr id="237" name="Freeform 306"/>
            <p:cNvSpPr>
              <a:spLocks/>
            </p:cNvSpPr>
            <p:nvPr/>
          </p:nvSpPr>
          <p:spPr bwMode="auto">
            <a:xfrm>
              <a:off x="2522538" y="8750300"/>
              <a:ext cx="1006475" cy="152400"/>
            </a:xfrm>
            <a:custGeom>
              <a:avLst/>
              <a:gdLst/>
              <a:ahLst/>
              <a:cxnLst>
                <a:cxn ang="0">
                  <a:pos x="612" y="0"/>
                </a:cxn>
                <a:cxn ang="0">
                  <a:pos x="0" y="0"/>
                </a:cxn>
                <a:cxn ang="0">
                  <a:pos x="0" y="96"/>
                </a:cxn>
                <a:cxn ang="0">
                  <a:pos x="612" y="96"/>
                </a:cxn>
                <a:cxn ang="0">
                  <a:pos x="612" y="96"/>
                </a:cxn>
                <a:cxn ang="0">
                  <a:pos x="620" y="94"/>
                </a:cxn>
                <a:cxn ang="0">
                  <a:pos x="628" y="90"/>
                </a:cxn>
                <a:cxn ang="0">
                  <a:pos x="632" y="82"/>
                </a:cxn>
                <a:cxn ang="0">
                  <a:pos x="634" y="74"/>
                </a:cxn>
                <a:cxn ang="0">
                  <a:pos x="634" y="22"/>
                </a:cxn>
                <a:cxn ang="0">
                  <a:pos x="634" y="22"/>
                </a:cxn>
                <a:cxn ang="0">
                  <a:pos x="632" y="12"/>
                </a:cxn>
                <a:cxn ang="0">
                  <a:pos x="628" y="6"/>
                </a:cxn>
                <a:cxn ang="0">
                  <a:pos x="620" y="2"/>
                </a:cxn>
                <a:cxn ang="0">
                  <a:pos x="612" y="0"/>
                </a:cxn>
                <a:cxn ang="0">
                  <a:pos x="612" y="0"/>
                </a:cxn>
              </a:cxnLst>
              <a:rect l="0" t="0" r="r" b="b"/>
              <a:pathLst>
                <a:path w="634" h="96">
                  <a:moveTo>
                    <a:pt x="612" y="0"/>
                  </a:moveTo>
                  <a:lnTo>
                    <a:pt x="0" y="0"/>
                  </a:lnTo>
                  <a:lnTo>
                    <a:pt x="0" y="96"/>
                  </a:lnTo>
                  <a:lnTo>
                    <a:pt x="612" y="96"/>
                  </a:lnTo>
                  <a:lnTo>
                    <a:pt x="612" y="96"/>
                  </a:lnTo>
                  <a:lnTo>
                    <a:pt x="620" y="94"/>
                  </a:lnTo>
                  <a:lnTo>
                    <a:pt x="628" y="90"/>
                  </a:lnTo>
                  <a:lnTo>
                    <a:pt x="632" y="82"/>
                  </a:lnTo>
                  <a:lnTo>
                    <a:pt x="634" y="74"/>
                  </a:lnTo>
                  <a:lnTo>
                    <a:pt x="634" y="22"/>
                  </a:lnTo>
                  <a:lnTo>
                    <a:pt x="634" y="22"/>
                  </a:lnTo>
                  <a:lnTo>
                    <a:pt x="632" y="12"/>
                  </a:lnTo>
                  <a:lnTo>
                    <a:pt x="628" y="6"/>
                  </a:lnTo>
                  <a:lnTo>
                    <a:pt x="620" y="2"/>
                  </a:lnTo>
                  <a:lnTo>
                    <a:pt x="612" y="0"/>
                  </a:lnTo>
                  <a:lnTo>
                    <a:pt x="612" y="0"/>
                  </a:lnTo>
                  <a:close/>
                </a:path>
              </a:pathLst>
            </a:custGeom>
            <a:solidFill>
              <a:srgbClr val="C9CACA"/>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38" name="Freeform 307"/>
            <p:cNvSpPr>
              <a:spLocks/>
            </p:cNvSpPr>
            <p:nvPr/>
          </p:nvSpPr>
          <p:spPr bwMode="auto">
            <a:xfrm>
              <a:off x="1900238" y="8750300"/>
              <a:ext cx="622300" cy="152400"/>
            </a:xfrm>
            <a:custGeom>
              <a:avLst/>
              <a:gdLst/>
              <a:ahLst/>
              <a:cxnLst>
                <a:cxn ang="0">
                  <a:pos x="22" y="0"/>
                </a:cxn>
                <a:cxn ang="0">
                  <a:pos x="22" y="0"/>
                </a:cxn>
                <a:cxn ang="0">
                  <a:pos x="14" y="2"/>
                </a:cxn>
                <a:cxn ang="0">
                  <a:pos x="6" y="6"/>
                </a:cxn>
                <a:cxn ang="0">
                  <a:pos x="2" y="12"/>
                </a:cxn>
                <a:cxn ang="0">
                  <a:pos x="0" y="22"/>
                </a:cxn>
                <a:cxn ang="0">
                  <a:pos x="0" y="74"/>
                </a:cxn>
                <a:cxn ang="0">
                  <a:pos x="0" y="74"/>
                </a:cxn>
                <a:cxn ang="0">
                  <a:pos x="2" y="82"/>
                </a:cxn>
                <a:cxn ang="0">
                  <a:pos x="6" y="90"/>
                </a:cxn>
                <a:cxn ang="0">
                  <a:pos x="14" y="94"/>
                </a:cxn>
                <a:cxn ang="0">
                  <a:pos x="22" y="96"/>
                </a:cxn>
                <a:cxn ang="0">
                  <a:pos x="392" y="96"/>
                </a:cxn>
                <a:cxn ang="0">
                  <a:pos x="392" y="0"/>
                </a:cxn>
                <a:cxn ang="0">
                  <a:pos x="22" y="0"/>
                </a:cxn>
              </a:cxnLst>
              <a:rect l="0" t="0" r="r" b="b"/>
              <a:pathLst>
                <a:path w="392" h="96">
                  <a:moveTo>
                    <a:pt x="22" y="0"/>
                  </a:moveTo>
                  <a:lnTo>
                    <a:pt x="22" y="0"/>
                  </a:lnTo>
                  <a:lnTo>
                    <a:pt x="14" y="2"/>
                  </a:lnTo>
                  <a:lnTo>
                    <a:pt x="6" y="6"/>
                  </a:lnTo>
                  <a:lnTo>
                    <a:pt x="2" y="12"/>
                  </a:lnTo>
                  <a:lnTo>
                    <a:pt x="0" y="22"/>
                  </a:lnTo>
                  <a:lnTo>
                    <a:pt x="0" y="74"/>
                  </a:lnTo>
                  <a:lnTo>
                    <a:pt x="0" y="74"/>
                  </a:lnTo>
                  <a:lnTo>
                    <a:pt x="2" y="82"/>
                  </a:lnTo>
                  <a:lnTo>
                    <a:pt x="6" y="90"/>
                  </a:lnTo>
                  <a:lnTo>
                    <a:pt x="14" y="94"/>
                  </a:lnTo>
                  <a:lnTo>
                    <a:pt x="22" y="96"/>
                  </a:lnTo>
                  <a:lnTo>
                    <a:pt x="392" y="96"/>
                  </a:lnTo>
                  <a:lnTo>
                    <a:pt x="392" y="0"/>
                  </a:lnTo>
                  <a:lnTo>
                    <a:pt x="2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39" name="Rectangle 7"/>
            <p:cNvSpPr>
              <a:spLocks noChangeArrowheads="1"/>
            </p:cNvSpPr>
            <p:nvPr/>
          </p:nvSpPr>
          <p:spPr bwMode="auto">
            <a:xfrm>
              <a:off x="1938338" y="8766180"/>
              <a:ext cx="550480" cy="12311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ja-JP" altLang="en-US" sz="800" dirty="0">
                  <a:solidFill>
                    <a:srgbClr val="000000"/>
                  </a:solidFill>
                  <a:latin typeface="ＭＳ Ｐゴシック" pitchFamily="50" charset="-128"/>
                  <a:ea typeface="ＭＳ Ｐゴシック" pitchFamily="50" charset="-128"/>
                  <a:cs typeface="ＭＳ Ｐゴシック" pitchFamily="50" charset="-128"/>
                </a:rPr>
                <a:t>出願期限</a:t>
              </a:r>
              <a:r>
                <a:rPr kumimoji="1" lang="ja-JP" sz="800" b="0" i="0" u="none" strike="noStrike" cap="none" normalizeH="0" baseline="0" dirty="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40" name="Rectangle 9"/>
            <p:cNvSpPr>
              <a:spLocks noChangeArrowheads="1"/>
            </p:cNvSpPr>
            <p:nvPr/>
          </p:nvSpPr>
          <p:spPr bwMode="auto">
            <a:xfrm>
              <a:off x="2553285" y="8766180"/>
              <a:ext cx="378309"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lvl="0" defTabSz="914400" fontAlgn="base">
                <a:spcBef>
                  <a:spcPct val="0"/>
                </a:spcBef>
                <a:spcAft>
                  <a:spcPct val="0"/>
                </a:spcAft>
              </a:pPr>
              <a:r>
                <a:rPr lang="en-US" altLang="ja-JP" sz="800"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4</a:t>
              </a:r>
              <a:r>
                <a:rPr lang="ja-JP" altLang="en-US" sz="800"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月</a:t>
              </a:r>
              <a:r>
                <a:rPr lang="en-US" altLang="ja-JP" sz="800"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30</a:t>
              </a:r>
              <a:r>
                <a:rPr lang="ja-JP" altLang="en-US" sz="800"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日</a:t>
              </a:r>
              <a:endParaRPr kumimoji="1" lang="ja-JP" sz="1800" b="0" i="0" u="none" strike="noStrike" cap="none" normalizeH="0" baseline="0" dirty="0">
                <a:ln>
                  <a:noFill/>
                </a:ln>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p:txBody>
        </p:sp>
      </p:grpSp>
      <p:grpSp>
        <p:nvGrpSpPr>
          <p:cNvPr id="241" name="グループ化 718"/>
          <p:cNvGrpSpPr/>
          <p:nvPr/>
        </p:nvGrpSpPr>
        <p:grpSpPr>
          <a:xfrm>
            <a:off x="2047859" y="9476503"/>
            <a:ext cx="1628775" cy="152400"/>
            <a:chOff x="1900238" y="8750300"/>
            <a:chExt cx="1628775" cy="152400"/>
          </a:xfrm>
        </p:grpSpPr>
        <p:sp>
          <p:nvSpPr>
            <p:cNvPr id="242" name="Freeform 306"/>
            <p:cNvSpPr>
              <a:spLocks/>
            </p:cNvSpPr>
            <p:nvPr/>
          </p:nvSpPr>
          <p:spPr bwMode="auto">
            <a:xfrm>
              <a:off x="2522538" y="8750300"/>
              <a:ext cx="1006475" cy="152400"/>
            </a:xfrm>
            <a:custGeom>
              <a:avLst/>
              <a:gdLst/>
              <a:ahLst/>
              <a:cxnLst>
                <a:cxn ang="0">
                  <a:pos x="612" y="0"/>
                </a:cxn>
                <a:cxn ang="0">
                  <a:pos x="0" y="0"/>
                </a:cxn>
                <a:cxn ang="0">
                  <a:pos x="0" y="96"/>
                </a:cxn>
                <a:cxn ang="0">
                  <a:pos x="612" y="96"/>
                </a:cxn>
                <a:cxn ang="0">
                  <a:pos x="612" y="96"/>
                </a:cxn>
                <a:cxn ang="0">
                  <a:pos x="620" y="94"/>
                </a:cxn>
                <a:cxn ang="0">
                  <a:pos x="628" y="90"/>
                </a:cxn>
                <a:cxn ang="0">
                  <a:pos x="632" y="82"/>
                </a:cxn>
                <a:cxn ang="0">
                  <a:pos x="634" y="74"/>
                </a:cxn>
                <a:cxn ang="0">
                  <a:pos x="634" y="22"/>
                </a:cxn>
                <a:cxn ang="0">
                  <a:pos x="634" y="22"/>
                </a:cxn>
                <a:cxn ang="0">
                  <a:pos x="632" y="12"/>
                </a:cxn>
                <a:cxn ang="0">
                  <a:pos x="628" y="6"/>
                </a:cxn>
                <a:cxn ang="0">
                  <a:pos x="620" y="2"/>
                </a:cxn>
                <a:cxn ang="0">
                  <a:pos x="612" y="0"/>
                </a:cxn>
                <a:cxn ang="0">
                  <a:pos x="612" y="0"/>
                </a:cxn>
              </a:cxnLst>
              <a:rect l="0" t="0" r="r" b="b"/>
              <a:pathLst>
                <a:path w="634" h="96">
                  <a:moveTo>
                    <a:pt x="612" y="0"/>
                  </a:moveTo>
                  <a:lnTo>
                    <a:pt x="0" y="0"/>
                  </a:lnTo>
                  <a:lnTo>
                    <a:pt x="0" y="96"/>
                  </a:lnTo>
                  <a:lnTo>
                    <a:pt x="612" y="96"/>
                  </a:lnTo>
                  <a:lnTo>
                    <a:pt x="612" y="96"/>
                  </a:lnTo>
                  <a:lnTo>
                    <a:pt x="620" y="94"/>
                  </a:lnTo>
                  <a:lnTo>
                    <a:pt x="628" y="90"/>
                  </a:lnTo>
                  <a:lnTo>
                    <a:pt x="632" y="82"/>
                  </a:lnTo>
                  <a:lnTo>
                    <a:pt x="634" y="74"/>
                  </a:lnTo>
                  <a:lnTo>
                    <a:pt x="634" y="22"/>
                  </a:lnTo>
                  <a:lnTo>
                    <a:pt x="634" y="22"/>
                  </a:lnTo>
                  <a:lnTo>
                    <a:pt x="632" y="12"/>
                  </a:lnTo>
                  <a:lnTo>
                    <a:pt x="628" y="6"/>
                  </a:lnTo>
                  <a:lnTo>
                    <a:pt x="620" y="2"/>
                  </a:lnTo>
                  <a:lnTo>
                    <a:pt x="612" y="0"/>
                  </a:lnTo>
                  <a:lnTo>
                    <a:pt x="612" y="0"/>
                  </a:lnTo>
                  <a:close/>
                </a:path>
              </a:pathLst>
            </a:custGeom>
            <a:solidFill>
              <a:srgbClr val="C9CACA"/>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43" name="Freeform 307"/>
            <p:cNvSpPr>
              <a:spLocks/>
            </p:cNvSpPr>
            <p:nvPr/>
          </p:nvSpPr>
          <p:spPr bwMode="auto">
            <a:xfrm>
              <a:off x="1900238" y="8750300"/>
              <a:ext cx="622300" cy="152400"/>
            </a:xfrm>
            <a:custGeom>
              <a:avLst/>
              <a:gdLst/>
              <a:ahLst/>
              <a:cxnLst>
                <a:cxn ang="0">
                  <a:pos x="22" y="0"/>
                </a:cxn>
                <a:cxn ang="0">
                  <a:pos x="22" y="0"/>
                </a:cxn>
                <a:cxn ang="0">
                  <a:pos x="14" y="2"/>
                </a:cxn>
                <a:cxn ang="0">
                  <a:pos x="6" y="6"/>
                </a:cxn>
                <a:cxn ang="0">
                  <a:pos x="2" y="12"/>
                </a:cxn>
                <a:cxn ang="0">
                  <a:pos x="0" y="22"/>
                </a:cxn>
                <a:cxn ang="0">
                  <a:pos x="0" y="74"/>
                </a:cxn>
                <a:cxn ang="0">
                  <a:pos x="0" y="74"/>
                </a:cxn>
                <a:cxn ang="0">
                  <a:pos x="2" y="82"/>
                </a:cxn>
                <a:cxn ang="0">
                  <a:pos x="6" y="90"/>
                </a:cxn>
                <a:cxn ang="0">
                  <a:pos x="14" y="94"/>
                </a:cxn>
                <a:cxn ang="0">
                  <a:pos x="22" y="96"/>
                </a:cxn>
                <a:cxn ang="0">
                  <a:pos x="392" y="96"/>
                </a:cxn>
                <a:cxn ang="0">
                  <a:pos x="392" y="0"/>
                </a:cxn>
                <a:cxn ang="0">
                  <a:pos x="22" y="0"/>
                </a:cxn>
              </a:cxnLst>
              <a:rect l="0" t="0" r="r" b="b"/>
              <a:pathLst>
                <a:path w="392" h="96">
                  <a:moveTo>
                    <a:pt x="22" y="0"/>
                  </a:moveTo>
                  <a:lnTo>
                    <a:pt x="22" y="0"/>
                  </a:lnTo>
                  <a:lnTo>
                    <a:pt x="14" y="2"/>
                  </a:lnTo>
                  <a:lnTo>
                    <a:pt x="6" y="6"/>
                  </a:lnTo>
                  <a:lnTo>
                    <a:pt x="2" y="12"/>
                  </a:lnTo>
                  <a:lnTo>
                    <a:pt x="0" y="22"/>
                  </a:lnTo>
                  <a:lnTo>
                    <a:pt x="0" y="74"/>
                  </a:lnTo>
                  <a:lnTo>
                    <a:pt x="0" y="74"/>
                  </a:lnTo>
                  <a:lnTo>
                    <a:pt x="2" y="82"/>
                  </a:lnTo>
                  <a:lnTo>
                    <a:pt x="6" y="90"/>
                  </a:lnTo>
                  <a:lnTo>
                    <a:pt x="14" y="94"/>
                  </a:lnTo>
                  <a:lnTo>
                    <a:pt x="22" y="96"/>
                  </a:lnTo>
                  <a:lnTo>
                    <a:pt x="392" y="96"/>
                  </a:lnTo>
                  <a:lnTo>
                    <a:pt x="392" y="0"/>
                  </a:lnTo>
                  <a:lnTo>
                    <a:pt x="2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44" name="Rectangle 7"/>
            <p:cNvSpPr>
              <a:spLocks noChangeArrowheads="1"/>
            </p:cNvSpPr>
            <p:nvPr/>
          </p:nvSpPr>
          <p:spPr bwMode="auto">
            <a:xfrm>
              <a:off x="1938338" y="8766180"/>
              <a:ext cx="550480" cy="12311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ja-JP" altLang="en-US" sz="800" dirty="0">
                  <a:solidFill>
                    <a:srgbClr val="000000"/>
                  </a:solidFill>
                  <a:latin typeface="ＭＳ Ｐゴシック" pitchFamily="50" charset="-128"/>
                  <a:ea typeface="ＭＳ Ｐゴシック" pitchFamily="50" charset="-128"/>
                  <a:cs typeface="ＭＳ Ｐゴシック" pitchFamily="50" charset="-128"/>
                </a:rPr>
                <a:t>専攻</a:t>
              </a:r>
              <a:r>
                <a:rPr kumimoji="1" lang="ja-JP" sz="800" b="0" i="0" u="none" strike="noStrike" cap="none" normalizeH="0" baseline="0" dirty="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45" name="Rectangle 9"/>
            <p:cNvSpPr>
              <a:spLocks noChangeArrowheads="1"/>
            </p:cNvSpPr>
            <p:nvPr/>
          </p:nvSpPr>
          <p:spPr bwMode="auto">
            <a:xfrm>
              <a:off x="2553285" y="8766180"/>
              <a:ext cx="766235"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lvl="0" defTabSz="914400" fontAlgn="base">
                <a:spcBef>
                  <a:spcPct val="0"/>
                </a:spcBef>
                <a:spcAft>
                  <a:spcPct val="0"/>
                </a:spcAft>
              </a:pPr>
              <a:r>
                <a:rPr lang="ja-JP" altLang="en-US" sz="800" dirty="0">
                  <a:solidFill>
                    <a:srgbClr val="000000"/>
                  </a:solidFill>
                  <a:latin typeface="ＭＳ Ｐゴシック" pitchFamily="50" charset="-128"/>
                  <a:ea typeface="ＭＳ Ｐゴシック" pitchFamily="50" charset="-128"/>
                  <a:cs typeface="ＭＳ Ｐゴシック" pitchFamily="50" charset="-128"/>
                </a:rPr>
                <a:t>自動車エンジニア</a:t>
              </a:r>
              <a:endParaRPr kumimoji="1" 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grpSp>
      <p:grpSp>
        <p:nvGrpSpPr>
          <p:cNvPr id="246" name="グループ化 718"/>
          <p:cNvGrpSpPr/>
          <p:nvPr/>
        </p:nvGrpSpPr>
        <p:grpSpPr>
          <a:xfrm>
            <a:off x="2049190" y="9636854"/>
            <a:ext cx="1628775" cy="152400"/>
            <a:chOff x="1900238" y="8750300"/>
            <a:chExt cx="1628775" cy="152400"/>
          </a:xfrm>
        </p:grpSpPr>
        <p:sp>
          <p:nvSpPr>
            <p:cNvPr id="247" name="Freeform 306"/>
            <p:cNvSpPr>
              <a:spLocks/>
            </p:cNvSpPr>
            <p:nvPr/>
          </p:nvSpPr>
          <p:spPr bwMode="auto">
            <a:xfrm>
              <a:off x="2522538" y="8750300"/>
              <a:ext cx="1006475" cy="152400"/>
            </a:xfrm>
            <a:custGeom>
              <a:avLst/>
              <a:gdLst/>
              <a:ahLst/>
              <a:cxnLst>
                <a:cxn ang="0">
                  <a:pos x="612" y="0"/>
                </a:cxn>
                <a:cxn ang="0">
                  <a:pos x="0" y="0"/>
                </a:cxn>
                <a:cxn ang="0">
                  <a:pos x="0" y="96"/>
                </a:cxn>
                <a:cxn ang="0">
                  <a:pos x="612" y="96"/>
                </a:cxn>
                <a:cxn ang="0">
                  <a:pos x="612" y="96"/>
                </a:cxn>
                <a:cxn ang="0">
                  <a:pos x="620" y="94"/>
                </a:cxn>
                <a:cxn ang="0">
                  <a:pos x="628" y="90"/>
                </a:cxn>
                <a:cxn ang="0">
                  <a:pos x="632" y="82"/>
                </a:cxn>
                <a:cxn ang="0">
                  <a:pos x="634" y="74"/>
                </a:cxn>
                <a:cxn ang="0">
                  <a:pos x="634" y="22"/>
                </a:cxn>
                <a:cxn ang="0">
                  <a:pos x="634" y="22"/>
                </a:cxn>
                <a:cxn ang="0">
                  <a:pos x="632" y="12"/>
                </a:cxn>
                <a:cxn ang="0">
                  <a:pos x="628" y="6"/>
                </a:cxn>
                <a:cxn ang="0">
                  <a:pos x="620" y="2"/>
                </a:cxn>
                <a:cxn ang="0">
                  <a:pos x="612" y="0"/>
                </a:cxn>
                <a:cxn ang="0">
                  <a:pos x="612" y="0"/>
                </a:cxn>
              </a:cxnLst>
              <a:rect l="0" t="0" r="r" b="b"/>
              <a:pathLst>
                <a:path w="634" h="96">
                  <a:moveTo>
                    <a:pt x="612" y="0"/>
                  </a:moveTo>
                  <a:lnTo>
                    <a:pt x="0" y="0"/>
                  </a:lnTo>
                  <a:lnTo>
                    <a:pt x="0" y="96"/>
                  </a:lnTo>
                  <a:lnTo>
                    <a:pt x="612" y="96"/>
                  </a:lnTo>
                  <a:lnTo>
                    <a:pt x="612" y="96"/>
                  </a:lnTo>
                  <a:lnTo>
                    <a:pt x="620" y="94"/>
                  </a:lnTo>
                  <a:lnTo>
                    <a:pt x="628" y="90"/>
                  </a:lnTo>
                  <a:lnTo>
                    <a:pt x="632" y="82"/>
                  </a:lnTo>
                  <a:lnTo>
                    <a:pt x="634" y="74"/>
                  </a:lnTo>
                  <a:lnTo>
                    <a:pt x="634" y="22"/>
                  </a:lnTo>
                  <a:lnTo>
                    <a:pt x="634" y="22"/>
                  </a:lnTo>
                  <a:lnTo>
                    <a:pt x="632" y="12"/>
                  </a:lnTo>
                  <a:lnTo>
                    <a:pt x="628" y="6"/>
                  </a:lnTo>
                  <a:lnTo>
                    <a:pt x="620" y="2"/>
                  </a:lnTo>
                  <a:lnTo>
                    <a:pt x="612" y="0"/>
                  </a:lnTo>
                  <a:lnTo>
                    <a:pt x="612" y="0"/>
                  </a:lnTo>
                  <a:close/>
                </a:path>
              </a:pathLst>
            </a:custGeom>
            <a:solidFill>
              <a:srgbClr val="C9CACA"/>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48" name="Freeform 307"/>
            <p:cNvSpPr>
              <a:spLocks/>
            </p:cNvSpPr>
            <p:nvPr/>
          </p:nvSpPr>
          <p:spPr bwMode="auto">
            <a:xfrm>
              <a:off x="1900238" y="8750300"/>
              <a:ext cx="622300" cy="152400"/>
            </a:xfrm>
            <a:custGeom>
              <a:avLst/>
              <a:gdLst/>
              <a:ahLst/>
              <a:cxnLst>
                <a:cxn ang="0">
                  <a:pos x="22" y="0"/>
                </a:cxn>
                <a:cxn ang="0">
                  <a:pos x="22" y="0"/>
                </a:cxn>
                <a:cxn ang="0">
                  <a:pos x="14" y="2"/>
                </a:cxn>
                <a:cxn ang="0">
                  <a:pos x="6" y="6"/>
                </a:cxn>
                <a:cxn ang="0">
                  <a:pos x="2" y="12"/>
                </a:cxn>
                <a:cxn ang="0">
                  <a:pos x="0" y="22"/>
                </a:cxn>
                <a:cxn ang="0">
                  <a:pos x="0" y="74"/>
                </a:cxn>
                <a:cxn ang="0">
                  <a:pos x="0" y="74"/>
                </a:cxn>
                <a:cxn ang="0">
                  <a:pos x="2" y="82"/>
                </a:cxn>
                <a:cxn ang="0">
                  <a:pos x="6" y="90"/>
                </a:cxn>
                <a:cxn ang="0">
                  <a:pos x="14" y="94"/>
                </a:cxn>
                <a:cxn ang="0">
                  <a:pos x="22" y="96"/>
                </a:cxn>
                <a:cxn ang="0">
                  <a:pos x="392" y="96"/>
                </a:cxn>
                <a:cxn ang="0">
                  <a:pos x="392" y="0"/>
                </a:cxn>
                <a:cxn ang="0">
                  <a:pos x="22" y="0"/>
                </a:cxn>
              </a:cxnLst>
              <a:rect l="0" t="0" r="r" b="b"/>
              <a:pathLst>
                <a:path w="392" h="96">
                  <a:moveTo>
                    <a:pt x="22" y="0"/>
                  </a:moveTo>
                  <a:lnTo>
                    <a:pt x="22" y="0"/>
                  </a:lnTo>
                  <a:lnTo>
                    <a:pt x="14" y="2"/>
                  </a:lnTo>
                  <a:lnTo>
                    <a:pt x="6" y="6"/>
                  </a:lnTo>
                  <a:lnTo>
                    <a:pt x="2" y="12"/>
                  </a:lnTo>
                  <a:lnTo>
                    <a:pt x="0" y="22"/>
                  </a:lnTo>
                  <a:lnTo>
                    <a:pt x="0" y="74"/>
                  </a:lnTo>
                  <a:lnTo>
                    <a:pt x="0" y="74"/>
                  </a:lnTo>
                  <a:lnTo>
                    <a:pt x="2" y="82"/>
                  </a:lnTo>
                  <a:lnTo>
                    <a:pt x="6" y="90"/>
                  </a:lnTo>
                  <a:lnTo>
                    <a:pt x="14" y="94"/>
                  </a:lnTo>
                  <a:lnTo>
                    <a:pt x="22" y="96"/>
                  </a:lnTo>
                  <a:lnTo>
                    <a:pt x="392" y="96"/>
                  </a:lnTo>
                  <a:lnTo>
                    <a:pt x="392" y="0"/>
                  </a:lnTo>
                  <a:lnTo>
                    <a:pt x="2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49" name="Rectangle 7"/>
            <p:cNvSpPr>
              <a:spLocks noChangeArrowheads="1"/>
            </p:cNvSpPr>
            <p:nvPr/>
          </p:nvSpPr>
          <p:spPr bwMode="auto">
            <a:xfrm>
              <a:off x="1938338" y="8766180"/>
              <a:ext cx="550480" cy="12311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ja-JP" altLang="en-US" sz="800" dirty="0">
                  <a:solidFill>
                    <a:srgbClr val="000000"/>
                  </a:solidFill>
                  <a:latin typeface="ＭＳ Ｐゴシック" pitchFamily="50" charset="-128"/>
                  <a:ea typeface="ＭＳ Ｐゴシック" pitchFamily="50" charset="-128"/>
                  <a:cs typeface="ＭＳ Ｐゴシック" pitchFamily="50" charset="-128"/>
                </a:rPr>
                <a:t>授業料</a:t>
              </a:r>
              <a:r>
                <a:rPr kumimoji="1" lang="ja-JP" sz="800" b="0" i="0" u="none" strike="noStrike" cap="none" normalizeH="0" baseline="0" dirty="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50" name="Rectangle 9"/>
            <p:cNvSpPr>
              <a:spLocks noChangeArrowheads="1"/>
            </p:cNvSpPr>
            <p:nvPr/>
          </p:nvSpPr>
          <p:spPr bwMode="auto">
            <a:xfrm>
              <a:off x="2553285" y="8766180"/>
              <a:ext cx="940963"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lvl="0" defTabSz="914400" fontAlgn="base">
                <a:spcBef>
                  <a:spcPct val="0"/>
                </a:spcBef>
                <a:spcAft>
                  <a:spcPct val="0"/>
                </a:spcAft>
              </a:pPr>
              <a:r>
                <a:rPr lang="en-US" altLang="ja-JP" sz="800" dirty="0">
                  <a:solidFill>
                    <a:srgbClr val="000000"/>
                  </a:solidFill>
                  <a:latin typeface="ＭＳ Ｐゴシック" pitchFamily="50" charset="-128"/>
                  <a:ea typeface="ＭＳ Ｐゴシック" pitchFamily="50" charset="-128"/>
                  <a:cs typeface="ＭＳ Ｐゴシック" pitchFamily="50" charset="-128"/>
                </a:rPr>
                <a:t>14,000</a:t>
              </a:r>
              <a:r>
                <a:rPr lang="ja-JP" altLang="en-US" sz="800" dirty="0">
                  <a:solidFill>
                    <a:srgbClr val="000000"/>
                  </a:solidFill>
                  <a:latin typeface="ＭＳ Ｐゴシック" pitchFamily="50" charset="-128"/>
                  <a:ea typeface="ＭＳ Ｐゴシック" pitchFamily="50" charset="-128"/>
                  <a:cs typeface="ＭＳ Ｐゴシック" pitchFamily="50" charset="-128"/>
                </a:rPr>
                <a:t>ユーロ　（年間）</a:t>
              </a:r>
              <a:endParaRPr kumimoji="1" 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grpSp>
      <p:pic>
        <p:nvPicPr>
          <p:cNvPr id="1033" name="Picture 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65298" y="8906520"/>
            <a:ext cx="1606115" cy="963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52" name="グループ化 712"/>
          <p:cNvGrpSpPr/>
          <p:nvPr/>
        </p:nvGrpSpPr>
        <p:grpSpPr>
          <a:xfrm>
            <a:off x="5538575" y="4417731"/>
            <a:ext cx="1628775" cy="152400"/>
            <a:chOff x="5386388" y="4013200"/>
            <a:chExt cx="1628775" cy="152400"/>
          </a:xfrm>
        </p:grpSpPr>
        <p:sp>
          <p:nvSpPr>
            <p:cNvPr id="253" name="Freeform 152"/>
            <p:cNvSpPr>
              <a:spLocks/>
            </p:cNvSpPr>
            <p:nvPr/>
          </p:nvSpPr>
          <p:spPr bwMode="auto">
            <a:xfrm>
              <a:off x="6008688" y="4013200"/>
              <a:ext cx="1006475" cy="152400"/>
            </a:xfrm>
            <a:custGeom>
              <a:avLst/>
              <a:gdLst/>
              <a:ahLst/>
              <a:cxnLst>
                <a:cxn ang="0">
                  <a:pos x="612" y="0"/>
                </a:cxn>
                <a:cxn ang="0">
                  <a:pos x="0" y="0"/>
                </a:cxn>
                <a:cxn ang="0">
                  <a:pos x="0" y="96"/>
                </a:cxn>
                <a:cxn ang="0">
                  <a:pos x="612" y="96"/>
                </a:cxn>
                <a:cxn ang="0">
                  <a:pos x="612" y="96"/>
                </a:cxn>
                <a:cxn ang="0">
                  <a:pos x="620" y="94"/>
                </a:cxn>
                <a:cxn ang="0">
                  <a:pos x="628" y="90"/>
                </a:cxn>
                <a:cxn ang="0">
                  <a:pos x="632" y="84"/>
                </a:cxn>
                <a:cxn ang="0">
                  <a:pos x="634" y="76"/>
                </a:cxn>
                <a:cxn ang="0">
                  <a:pos x="634" y="22"/>
                </a:cxn>
                <a:cxn ang="0">
                  <a:pos x="634" y="22"/>
                </a:cxn>
                <a:cxn ang="0">
                  <a:pos x="632" y="14"/>
                </a:cxn>
                <a:cxn ang="0">
                  <a:pos x="628" y="6"/>
                </a:cxn>
                <a:cxn ang="0">
                  <a:pos x="620" y="2"/>
                </a:cxn>
                <a:cxn ang="0">
                  <a:pos x="612" y="0"/>
                </a:cxn>
                <a:cxn ang="0">
                  <a:pos x="612" y="0"/>
                </a:cxn>
              </a:cxnLst>
              <a:rect l="0" t="0" r="r" b="b"/>
              <a:pathLst>
                <a:path w="634" h="96">
                  <a:moveTo>
                    <a:pt x="612" y="0"/>
                  </a:moveTo>
                  <a:lnTo>
                    <a:pt x="0" y="0"/>
                  </a:lnTo>
                  <a:lnTo>
                    <a:pt x="0" y="96"/>
                  </a:lnTo>
                  <a:lnTo>
                    <a:pt x="612" y="96"/>
                  </a:lnTo>
                  <a:lnTo>
                    <a:pt x="612" y="96"/>
                  </a:lnTo>
                  <a:lnTo>
                    <a:pt x="620" y="94"/>
                  </a:lnTo>
                  <a:lnTo>
                    <a:pt x="628" y="90"/>
                  </a:lnTo>
                  <a:lnTo>
                    <a:pt x="632" y="84"/>
                  </a:lnTo>
                  <a:lnTo>
                    <a:pt x="634" y="76"/>
                  </a:lnTo>
                  <a:lnTo>
                    <a:pt x="634" y="22"/>
                  </a:lnTo>
                  <a:lnTo>
                    <a:pt x="634" y="22"/>
                  </a:lnTo>
                  <a:lnTo>
                    <a:pt x="632" y="14"/>
                  </a:lnTo>
                  <a:lnTo>
                    <a:pt x="628" y="6"/>
                  </a:lnTo>
                  <a:lnTo>
                    <a:pt x="620" y="2"/>
                  </a:lnTo>
                  <a:lnTo>
                    <a:pt x="612" y="0"/>
                  </a:lnTo>
                  <a:lnTo>
                    <a:pt x="612" y="0"/>
                  </a:lnTo>
                  <a:close/>
                </a:path>
              </a:pathLst>
            </a:custGeom>
            <a:solidFill>
              <a:srgbClr val="98D2C8"/>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54" name="Freeform 153"/>
            <p:cNvSpPr>
              <a:spLocks/>
            </p:cNvSpPr>
            <p:nvPr/>
          </p:nvSpPr>
          <p:spPr bwMode="auto">
            <a:xfrm>
              <a:off x="5386388" y="4013200"/>
              <a:ext cx="622300" cy="152400"/>
            </a:xfrm>
            <a:custGeom>
              <a:avLst/>
              <a:gdLst/>
              <a:ahLst/>
              <a:cxnLst>
                <a:cxn ang="0">
                  <a:pos x="22" y="0"/>
                </a:cxn>
                <a:cxn ang="0">
                  <a:pos x="22" y="0"/>
                </a:cxn>
                <a:cxn ang="0">
                  <a:pos x="14" y="2"/>
                </a:cxn>
                <a:cxn ang="0">
                  <a:pos x="6" y="6"/>
                </a:cxn>
                <a:cxn ang="0">
                  <a:pos x="2" y="14"/>
                </a:cxn>
                <a:cxn ang="0">
                  <a:pos x="0" y="22"/>
                </a:cxn>
                <a:cxn ang="0">
                  <a:pos x="0" y="76"/>
                </a:cxn>
                <a:cxn ang="0">
                  <a:pos x="0" y="76"/>
                </a:cxn>
                <a:cxn ang="0">
                  <a:pos x="2" y="84"/>
                </a:cxn>
                <a:cxn ang="0">
                  <a:pos x="6" y="90"/>
                </a:cxn>
                <a:cxn ang="0">
                  <a:pos x="14" y="94"/>
                </a:cxn>
                <a:cxn ang="0">
                  <a:pos x="22" y="96"/>
                </a:cxn>
                <a:cxn ang="0">
                  <a:pos x="392" y="96"/>
                </a:cxn>
                <a:cxn ang="0">
                  <a:pos x="392" y="0"/>
                </a:cxn>
                <a:cxn ang="0">
                  <a:pos x="22" y="0"/>
                </a:cxn>
              </a:cxnLst>
              <a:rect l="0" t="0" r="r" b="b"/>
              <a:pathLst>
                <a:path w="392" h="96">
                  <a:moveTo>
                    <a:pt x="22" y="0"/>
                  </a:moveTo>
                  <a:lnTo>
                    <a:pt x="22" y="0"/>
                  </a:lnTo>
                  <a:lnTo>
                    <a:pt x="14" y="2"/>
                  </a:lnTo>
                  <a:lnTo>
                    <a:pt x="6" y="6"/>
                  </a:lnTo>
                  <a:lnTo>
                    <a:pt x="2" y="14"/>
                  </a:lnTo>
                  <a:lnTo>
                    <a:pt x="0" y="22"/>
                  </a:lnTo>
                  <a:lnTo>
                    <a:pt x="0" y="76"/>
                  </a:lnTo>
                  <a:lnTo>
                    <a:pt x="0" y="76"/>
                  </a:lnTo>
                  <a:lnTo>
                    <a:pt x="2" y="84"/>
                  </a:lnTo>
                  <a:lnTo>
                    <a:pt x="6" y="90"/>
                  </a:lnTo>
                  <a:lnTo>
                    <a:pt x="14" y="94"/>
                  </a:lnTo>
                  <a:lnTo>
                    <a:pt x="22" y="96"/>
                  </a:lnTo>
                  <a:lnTo>
                    <a:pt x="392" y="96"/>
                  </a:lnTo>
                  <a:lnTo>
                    <a:pt x="392" y="0"/>
                  </a:lnTo>
                  <a:lnTo>
                    <a:pt x="2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55" name="Rectangle 9"/>
            <p:cNvSpPr>
              <a:spLocks noChangeArrowheads="1"/>
            </p:cNvSpPr>
            <p:nvPr/>
          </p:nvSpPr>
          <p:spPr bwMode="auto">
            <a:xfrm>
              <a:off x="6032130" y="4027515"/>
              <a:ext cx="859210"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lvl="0" defTabSz="914400" fontAlgn="base">
                <a:spcBef>
                  <a:spcPct val="0"/>
                </a:spcBef>
                <a:spcAft>
                  <a:spcPct val="0"/>
                </a:spcAft>
              </a:pPr>
              <a:r>
                <a:rPr lang="en-US" altLang="ja-JP" sz="800"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7</a:t>
              </a:r>
              <a:r>
                <a:rPr lang="ja-JP" altLang="en-US" sz="800"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月</a:t>
              </a:r>
              <a:r>
                <a:rPr lang="en-US" altLang="ja-JP" sz="800"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15</a:t>
              </a:r>
              <a:r>
                <a:rPr lang="ja-JP" altLang="en-US" sz="800"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日・</a:t>
              </a:r>
              <a:r>
                <a:rPr lang="en-US" altLang="ja-JP" sz="800"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1</a:t>
              </a:r>
              <a:r>
                <a:rPr lang="ja-JP" altLang="en-US" sz="800"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月</a:t>
              </a:r>
              <a:r>
                <a:rPr lang="en-US" altLang="ja-JP" sz="800"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15</a:t>
              </a:r>
              <a:r>
                <a:rPr lang="ja-JP" altLang="en-US" sz="800"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日</a:t>
              </a:r>
              <a:endParaRPr kumimoji="1" lang="ja-JP" sz="1800" b="0" i="0" u="none" strike="noStrike" cap="none" normalizeH="0" baseline="0" dirty="0">
                <a:ln>
                  <a:noFill/>
                </a:ln>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256" name="Rectangle 7"/>
            <p:cNvSpPr>
              <a:spLocks noChangeArrowheads="1"/>
            </p:cNvSpPr>
            <p:nvPr/>
          </p:nvSpPr>
          <p:spPr bwMode="auto">
            <a:xfrm>
              <a:off x="5430934" y="4027515"/>
              <a:ext cx="550480" cy="12311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ja-JP" altLang="en-US" sz="800" dirty="0">
                  <a:solidFill>
                    <a:srgbClr val="000000"/>
                  </a:solidFill>
                  <a:latin typeface="ＭＳ Ｐゴシック" pitchFamily="50" charset="-128"/>
                  <a:ea typeface="ＭＳ Ｐゴシック" pitchFamily="50" charset="-128"/>
                  <a:cs typeface="ＭＳ Ｐゴシック" pitchFamily="50" charset="-128"/>
                </a:rPr>
                <a:t>出願期限</a:t>
              </a:r>
              <a:r>
                <a:rPr kumimoji="1" lang="ja-JP" sz="800" b="0" i="0" u="none" strike="noStrike" cap="none" normalizeH="0" baseline="0" dirty="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grpSp>
      <p:grpSp>
        <p:nvGrpSpPr>
          <p:cNvPr id="257" name="グループ化 712"/>
          <p:cNvGrpSpPr/>
          <p:nvPr/>
        </p:nvGrpSpPr>
        <p:grpSpPr>
          <a:xfrm>
            <a:off x="5540928" y="4586419"/>
            <a:ext cx="1628775" cy="152400"/>
            <a:chOff x="5386388" y="4013200"/>
            <a:chExt cx="1628775" cy="152400"/>
          </a:xfrm>
        </p:grpSpPr>
        <p:sp>
          <p:nvSpPr>
            <p:cNvPr id="258" name="Freeform 152"/>
            <p:cNvSpPr>
              <a:spLocks/>
            </p:cNvSpPr>
            <p:nvPr/>
          </p:nvSpPr>
          <p:spPr bwMode="auto">
            <a:xfrm>
              <a:off x="6008688" y="4013200"/>
              <a:ext cx="1006475" cy="152400"/>
            </a:xfrm>
            <a:custGeom>
              <a:avLst/>
              <a:gdLst/>
              <a:ahLst/>
              <a:cxnLst>
                <a:cxn ang="0">
                  <a:pos x="612" y="0"/>
                </a:cxn>
                <a:cxn ang="0">
                  <a:pos x="0" y="0"/>
                </a:cxn>
                <a:cxn ang="0">
                  <a:pos x="0" y="96"/>
                </a:cxn>
                <a:cxn ang="0">
                  <a:pos x="612" y="96"/>
                </a:cxn>
                <a:cxn ang="0">
                  <a:pos x="612" y="96"/>
                </a:cxn>
                <a:cxn ang="0">
                  <a:pos x="620" y="94"/>
                </a:cxn>
                <a:cxn ang="0">
                  <a:pos x="628" y="90"/>
                </a:cxn>
                <a:cxn ang="0">
                  <a:pos x="632" y="84"/>
                </a:cxn>
                <a:cxn ang="0">
                  <a:pos x="634" y="76"/>
                </a:cxn>
                <a:cxn ang="0">
                  <a:pos x="634" y="22"/>
                </a:cxn>
                <a:cxn ang="0">
                  <a:pos x="634" y="22"/>
                </a:cxn>
                <a:cxn ang="0">
                  <a:pos x="632" y="14"/>
                </a:cxn>
                <a:cxn ang="0">
                  <a:pos x="628" y="6"/>
                </a:cxn>
                <a:cxn ang="0">
                  <a:pos x="620" y="2"/>
                </a:cxn>
                <a:cxn ang="0">
                  <a:pos x="612" y="0"/>
                </a:cxn>
                <a:cxn ang="0">
                  <a:pos x="612" y="0"/>
                </a:cxn>
              </a:cxnLst>
              <a:rect l="0" t="0" r="r" b="b"/>
              <a:pathLst>
                <a:path w="634" h="96">
                  <a:moveTo>
                    <a:pt x="612" y="0"/>
                  </a:moveTo>
                  <a:lnTo>
                    <a:pt x="0" y="0"/>
                  </a:lnTo>
                  <a:lnTo>
                    <a:pt x="0" y="96"/>
                  </a:lnTo>
                  <a:lnTo>
                    <a:pt x="612" y="96"/>
                  </a:lnTo>
                  <a:lnTo>
                    <a:pt x="612" y="96"/>
                  </a:lnTo>
                  <a:lnTo>
                    <a:pt x="620" y="94"/>
                  </a:lnTo>
                  <a:lnTo>
                    <a:pt x="628" y="90"/>
                  </a:lnTo>
                  <a:lnTo>
                    <a:pt x="632" y="84"/>
                  </a:lnTo>
                  <a:lnTo>
                    <a:pt x="634" y="76"/>
                  </a:lnTo>
                  <a:lnTo>
                    <a:pt x="634" y="22"/>
                  </a:lnTo>
                  <a:lnTo>
                    <a:pt x="634" y="22"/>
                  </a:lnTo>
                  <a:lnTo>
                    <a:pt x="632" y="14"/>
                  </a:lnTo>
                  <a:lnTo>
                    <a:pt x="628" y="6"/>
                  </a:lnTo>
                  <a:lnTo>
                    <a:pt x="620" y="2"/>
                  </a:lnTo>
                  <a:lnTo>
                    <a:pt x="612" y="0"/>
                  </a:lnTo>
                  <a:lnTo>
                    <a:pt x="612" y="0"/>
                  </a:lnTo>
                  <a:close/>
                </a:path>
              </a:pathLst>
            </a:custGeom>
            <a:solidFill>
              <a:srgbClr val="98D2C8"/>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59" name="Freeform 153"/>
            <p:cNvSpPr>
              <a:spLocks/>
            </p:cNvSpPr>
            <p:nvPr/>
          </p:nvSpPr>
          <p:spPr bwMode="auto">
            <a:xfrm>
              <a:off x="5386388" y="4013200"/>
              <a:ext cx="622300" cy="152400"/>
            </a:xfrm>
            <a:custGeom>
              <a:avLst/>
              <a:gdLst/>
              <a:ahLst/>
              <a:cxnLst>
                <a:cxn ang="0">
                  <a:pos x="22" y="0"/>
                </a:cxn>
                <a:cxn ang="0">
                  <a:pos x="22" y="0"/>
                </a:cxn>
                <a:cxn ang="0">
                  <a:pos x="14" y="2"/>
                </a:cxn>
                <a:cxn ang="0">
                  <a:pos x="6" y="6"/>
                </a:cxn>
                <a:cxn ang="0">
                  <a:pos x="2" y="14"/>
                </a:cxn>
                <a:cxn ang="0">
                  <a:pos x="0" y="22"/>
                </a:cxn>
                <a:cxn ang="0">
                  <a:pos x="0" y="76"/>
                </a:cxn>
                <a:cxn ang="0">
                  <a:pos x="0" y="76"/>
                </a:cxn>
                <a:cxn ang="0">
                  <a:pos x="2" y="84"/>
                </a:cxn>
                <a:cxn ang="0">
                  <a:pos x="6" y="90"/>
                </a:cxn>
                <a:cxn ang="0">
                  <a:pos x="14" y="94"/>
                </a:cxn>
                <a:cxn ang="0">
                  <a:pos x="22" y="96"/>
                </a:cxn>
                <a:cxn ang="0">
                  <a:pos x="392" y="96"/>
                </a:cxn>
                <a:cxn ang="0">
                  <a:pos x="392" y="0"/>
                </a:cxn>
                <a:cxn ang="0">
                  <a:pos x="22" y="0"/>
                </a:cxn>
              </a:cxnLst>
              <a:rect l="0" t="0" r="r" b="b"/>
              <a:pathLst>
                <a:path w="392" h="96">
                  <a:moveTo>
                    <a:pt x="22" y="0"/>
                  </a:moveTo>
                  <a:lnTo>
                    <a:pt x="22" y="0"/>
                  </a:lnTo>
                  <a:lnTo>
                    <a:pt x="14" y="2"/>
                  </a:lnTo>
                  <a:lnTo>
                    <a:pt x="6" y="6"/>
                  </a:lnTo>
                  <a:lnTo>
                    <a:pt x="2" y="14"/>
                  </a:lnTo>
                  <a:lnTo>
                    <a:pt x="0" y="22"/>
                  </a:lnTo>
                  <a:lnTo>
                    <a:pt x="0" y="76"/>
                  </a:lnTo>
                  <a:lnTo>
                    <a:pt x="0" y="76"/>
                  </a:lnTo>
                  <a:lnTo>
                    <a:pt x="2" y="84"/>
                  </a:lnTo>
                  <a:lnTo>
                    <a:pt x="6" y="90"/>
                  </a:lnTo>
                  <a:lnTo>
                    <a:pt x="14" y="94"/>
                  </a:lnTo>
                  <a:lnTo>
                    <a:pt x="22" y="96"/>
                  </a:lnTo>
                  <a:lnTo>
                    <a:pt x="392" y="96"/>
                  </a:lnTo>
                  <a:lnTo>
                    <a:pt x="392" y="0"/>
                  </a:lnTo>
                  <a:lnTo>
                    <a:pt x="2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60" name="Rectangle 9"/>
            <p:cNvSpPr>
              <a:spLocks noChangeArrowheads="1"/>
            </p:cNvSpPr>
            <p:nvPr/>
          </p:nvSpPr>
          <p:spPr bwMode="auto">
            <a:xfrm>
              <a:off x="6032130" y="4027515"/>
              <a:ext cx="945772"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lvl="0" defTabSz="914400" fontAlgn="base">
                <a:spcBef>
                  <a:spcPct val="0"/>
                </a:spcBef>
                <a:spcAft>
                  <a:spcPct val="0"/>
                </a:spcAft>
              </a:pPr>
              <a:r>
                <a:rPr lang="ja-JP" altLang="en-US" sz="700" dirty="0">
                  <a:solidFill>
                    <a:srgbClr val="000000"/>
                  </a:solidFill>
                  <a:latin typeface="ＭＳ Ｐゴシック" pitchFamily="50" charset="-128"/>
                  <a:ea typeface="ＭＳ Ｐゴシック" pitchFamily="50" charset="-128"/>
                  <a:cs typeface="ＭＳ Ｐゴシック" pitchFamily="50" charset="-128"/>
                </a:rPr>
                <a:t>国際ビジネスマネジメント</a:t>
              </a:r>
              <a:endParaRPr kumimoji="1" lang="ja-JP" sz="7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61" name="Rectangle 7"/>
            <p:cNvSpPr>
              <a:spLocks noChangeArrowheads="1"/>
            </p:cNvSpPr>
            <p:nvPr/>
          </p:nvSpPr>
          <p:spPr bwMode="auto">
            <a:xfrm>
              <a:off x="5430934" y="4027515"/>
              <a:ext cx="550480" cy="12311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ja-JP" altLang="en-US" sz="800" dirty="0">
                  <a:solidFill>
                    <a:srgbClr val="000000"/>
                  </a:solidFill>
                  <a:latin typeface="ＭＳ Ｐゴシック" pitchFamily="50" charset="-128"/>
                  <a:ea typeface="ＭＳ Ｐゴシック" pitchFamily="50" charset="-128"/>
                  <a:cs typeface="ＭＳ Ｐゴシック" pitchFamily="50" charset="-128"/>
                </a:rPr>
                <a:t>専攻</a:t>
              </a:r>
              <a:r>
                <a:rPr kumimoji="1" lang="ja-JP" sz="800" b="0" i="0" u="none" strike="noStrike" cap="none" normalizeH="0" baseline="0" dirty="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grpSp>
      <p:grpSp>
        <p:nvGrpSpPr>
          <p:cNvPr id="262" name="グループ化 712"/>
          <p:cNvGrpSpPr/>
          <p:nvPr/>
        </p:nvGrpSpPr>
        <p:grpSpPr>
          <a:xfrm>
            <a:off x="5543343" y="4748028"/>
            <a:ext cx="1628775" cy="152400"/>
            <a:chOff x="5386388" y="4013200"/>
            <a:chExt cx="1628775" cy="152400"/>
          </a:xfrm>
        </p:grpSpPr>
        <p:sp>
          <p:nvSpPr>
            <p:cNvPr id="263" name="Freeform 152"/>
            <p:cNvSpPr>
              <a:spLocks/>
            </p:cNvSpPr>
            <p:nvPr/>
          </p:nvSpPr>
          <p:spPr bwMode="auto">
            <a:xfrm>
              <a:off x="6008688" y="4013200"/>
              <a:ext cx="1006475" cy="152400"/>
            </a:xfrm>
            <a:custGeom>
              <a:avLst/>
              <a:gdLst/>
              <a:ahLst/>
              <a:cxnLst>
                <a:cxn ang="0">
                  <a:pos x="612" y="0"/>
                </a:cxn>
                <a:cxn ang="0">
                  <a:pos x="0" y="0"/>
                </a:cxn>
                <a:cxn ang="0">
                  <a:pos x="0" y="96"/>
                </a:cxn>
                <a:cxn ang="0">
                  <a:pos x="612" y="96"/>
                </a:cxn>
                <a:cxn ang="0">
                  <a:pos x="612" y="96"/>
                </a:cxn>
                <a:cxn ang="0">
                  <a:pos x="620" y="94"/>
                </a:cxn>
                <a:cxn ang="0">
                  <a:pos x="628" y="90"/>
                </a:cxn>
                <a:cxn ang="0">
                  <a:pos x="632" y="84"/>
                </a:cxn>
                <a:cxn ang="0">
                  <a:pos x="634" y="76"/>
                </a:cxn>
                <a:cxn ang="0">
                  <a:pos x="634" y="22"/>
                </a:cxn>
                <a:cxn ang="0">
                  <a:pos x="634" y="22"/>
                </a:cxn>
                <a:cxn ang="0">
                  <a:pos x="632" y="14"/>
                </a:cxn>
                <a:cxn ang="0">
                  <a:pos x="628" y="6"/>
                </a:cxn>
                <a:cxn ang="0">
                  <a:pos x="620" y="2"/>
                </a:cxn>
                <a:cxn ang="0">
                  <a:pos x="612" y="0"/>
                </a:cxn>
                <a:cxn ang="0">
                  <a:pos x="612" y="0"/>
                </a:cxn>
              </a:cxnLst>
              <a:rect l="0" t="0" r="r" b="b"/>
              <a:pathLst>
                <a:path w="634" h="96">
                  <a:moveTo>
                    <a:pt x="612" y="0"/>
                  </a:moveTo>
                  <a:lnTo>
                    <a:pt x="0" y="0"/>
                  </a:lnTo>
                  <a:lnTo>
                    <a:pt x="0" y="96"/>
                  </a:lnTo>
                  <a:lnTo>
                    <a:pt x="612" y="96"/>
                  </a:lnTo>
                  <a:lnTo>
                    <a:pt x="612" y="96"/>
                  </a:lnTo>
                  <a:lnTo>
                    <a:pt x="620" y="94"/>
                  </a:lnTo>
                  <a:lnTo>
                    <a:pt x="628" y="90"/>
                  </a:lnTo>
                  <a:lnTo>
                    <a:pt x="632" y="84"/>
                  </a:lnTo>
                  <a:lnTo>
                    <a:pt x="634" y="76"/>
                  </a:lnTo>
                  <a:lnTo>
                    <a:pt x="634" y="22"/>
                  </a:lnTo>
                  <a:lnTo>
                    <a:pt x="634" y="22"/>
                  </a:lnTo>
                  <a:lnTo>
                    <a:pt x="632" y="14"/>
                  </a:lnTo>
                  <a:lnTo>
                    <a:pt x="628" y="6"/>
                  </a:lnTo>
                  <a:lnTo>
                    <a:pt x="620" y="2"/>
                  </a:lnTo>
                  <a:lnTo>
                    <a:pt x="612" y="0"/>
                  </a:lnTo>
                  <a:lnTo>
                    <a:pt x="612" y="0"/>
                  </a:lnTo>
                  <a:close/>
                </a:path>
              </a:pathLst>
            </a:custGeom>
            <a:solidFill>
              <a:srgbClr val="98D2C8"/>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64" name="Freeform 153"/>
            <p:cNvSpPr>
              <a:spLocks/>
            </p:cNvSpPr>
            <p:nvPr/>
          </p:nvSpPr>
          <p:spPr bwMode="auto">
            <a:xfrm>
              <a:off x="5386388" y="4013200"/>
              <a:ext cx="622300" cy="152400"/>
            </a:xfrm>
            <a:custGeom>
              <a:avLst/>
              <a:gdLst/>
              <a:ahLst/>
              <a:cxnLst>
                <a:cxn ang="0">
                  <a:pos x="22" y="0"/>
                </a:cxn>
                <a:cxn ang="0">
                  <a:pos x="22" y="0"/>
                </a:cxn>
                <a:cxn ang="0">
                  <a:pos x="14" y="2"/>
                </a:cxn>
                <a:cxn ang="0">
                  <a:pos x="6" y="6"/>
                </a:cxn>
                <a:cxn ang="0">
                  <a:pos x="2" y="14"/>
                </a:cxn>
                <a:cxn ang="0">
                  <a:pos x="0" y="22"/>
                </a:cxn>
                <a:cxn ang="0">
                  <a:pos x="0" y="76"/>
                </a:cxn>
                <a:cxn ang="0">
                  <a:pos x="0" y="76"/>
                </a:cxn>
                <a:cxn ang="0">
                  <a:pos x="2" y="84"/>
                </a:cxn>
                <a:cxn ang="0">
                  <a:pos x="6" y="90"/>
                </a:cxn>
                <a:cxn ang="0">
                  <a:pos x="14" y="94"/>
                </a:cxn>
                <a:cxn ang="0">
                  <a:pos x="22" y="96"/>
                </a:cxn>
                <a:cxn ang="0">
                  <a:pos x="392" y="96"/>
                </a:cxn>
                <a:cxn ang="0">
                  <a:pos x="392" y="0"/>
                </a:cxn>
                <a:cxn ang="0">
                  <a:pos x="22" y="0"/>
                </a:cxn>
              </a:cxnLst>
              <a:rect l="0" t="0" r="r" b="b"/>
              <a:pathLst>
                <a:path w="392" h="96">
                  <a:moveTo>
                    <a:pt x="22" y="0"/>
                  </a:moveTo>
                  <a:lnTo>
                    <a:pt x="22" y="0"/>
                  </a:lnTo>
                  <a:lnTo>
                    <a:pt x="14" y="2"/>
                  </a:lnTo>
                  <a:lnTo>
                    <a:pt x="6" y="6"/>
                  </a:lnTo>
                  <a:lnTo>
                    <a:pt x="2" y="14"/>
                  </a:lnTo>
                  <a:lnTo>
                    <a:pt x="0" y="22"/>
                  </a:lnTo>
                  <a:lnTo>
                    <a:pt x="0" y="76"/>
                  </a:lnTo>
                  <a:lnTo>
                    <a:pt x="0" y="76"/>
                  </a:lnTo>
                  <a:lnTo>
                    <a:pt x="2" y="84"/>
                  </a:lnTo>
                  <a:lnTo>
                    <a:pt x="6" y="90"/>
                  </a:lnTo>
                  <a:lnTo>
                    <a:pt x="14" y="94"/>
                  </a:lnTo>
                  <a:lnTo>
                    <a:pt x="22" y="96"/>
                  </a:lnTo>
                  <a:lnTo>
                    <a:pt x="392" y="96"/>
                  </a:lnTo>
                  <a:lnTo>
                    <a:pt x="392" y="0"/>
                  </a:lnTo>
                  <a:lnTo>
                    <a:pt x="2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65" name="Rectangle 9"/>
            <p:cNvSpPr>
              <a:spLocks noChangeArrowheads="1"/>
            </p:cNvSpPr>
            <p:nvPr/>
          </p:nvSpPr>
          <p:spPr bwMode="auto">
            <a:xfrm>
              <a:off x="6032130" y="4027515"/>
              <a:ext cx="205184"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lvl="0" defTabSz="914400" fontAlgn="base">
                <a:spcBef>
                  <a:spcPct val="0"/>
                </a:spcBef>
                <a:spcAft>
                  <a:spcPct val="0"/>
                </a:spcAft>
              </a:pPr>
              <a:r>
                <a:rPr lang="ja-JP" altLang="en-US" sz="800" dirty="0">
                  <a:solidFill>
                    <a:srgbClr val="000000"/>
                  </a:solidFill>
                  <a:latin typeface="ＭＳ Ｐゴシック" pitchFamily="50" charset="-128"/>
                  <a:ea typeface="ＭＳ Ｐゴシック" pitchFamily="50" charset="-128"/>
                  <a:cs typeface="ＭＳ Ｐゴシック" pitchFamily="50" charset="-128"/>
                </a:rPr>
                <a:t>無料</a:t>
              </a:r>
              <a:endParaRPr kumimoji="1" lang="ja-JP" sz="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66" name="Rectangle 7"/>
            <p:cNvSpPr>
              <a:spLocks noChangeArrowheads="1"/>
            </p:cNvSpPr>
            <p:nvPr/>
          </p:nvSpPr>
          <p:spPr bwMode="auto">
            <a:xfrm>
              <a:off x="5430934" y="4027515"/>
              <a:ext cx="550480" cy="12311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ja-JP" altLang="en-US" sz="800" dirty="0">
                  <a:solidFill>
                    <a:srgbClr val="000000"/>
                  </a:solidFill>
                  <a:latin typeface="ＭＳ Ｐゴシック" pitchFamily="50" charset="-128"/>
                  <a:ea typeface="ＭＳ Ｐゴシック" pitchFamily="50" charset="-128"/>
                  <a:cs typeface="ＭＳ Ｐゴシック" pitchFamily="50" charset="-128"/>
                </a:rPr>
                <a:t>授業料</a:t>
              </a:r>
              <a:r>
                <a:rPr kumimoji="1" lang="ja-JP" sz="800" b="0" i="0" u="none" strike="noStrike" cap="none" normalizeH="0" baseline="0" dirty="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grpSp>
      <p:pic>
        <p:nvPicPr>
          <p:cNvPr id="1034" name="Picture 10"/>
          <p:cNvPicPr>
            <a:picLocks noChangeAspect="1" noChangeArrowheads="1"/>
          </p:cNvPicPr>
          <p:nvPr/>
        </p:nvPicPr>
        <p:blipFill rotWithShape="1">
          <a:blip r:embed="rId11">
            <a:extLst>
              <a:ext uri="{28A0092B-C50C-407E-A947-70E740481C1C}">
                <a14:useLocalDpi xmlns:a14="http://schemas.microsoft.com/office/drawing/2010/main" val="0"/>
              </a:ext>
            </a:extLst>
          </a:blip>
          <a:srcRect r="13765"/>
          <a:stretch/>
        </p:blipFill>
        <p:spPr bwMode="auto">
          <a:xfrm>
            <a:off x="3938335" y="4196215"/>
            <a:ext cx="1543758" cy="1055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8" name="テキスト ボックス 267"/>
          <p:cNvSpPr txBox="1"/>
          <p:nvPr/>
        </p:nvSpPr>
        <p:spPr>
          <a:xfrm>
            <a:off x="6909665" y="3943829"/>
            <a:ext cx="749033" cy="200055"/>
          </a:xfrm>
          <a:prstGeom prst="rect">
            <a:avLst/>
          </a:prstGeom>
          <a:noFill/>
        </p:spPr>
        <p:txBody>
          <a:bodyPr wrap="square" rtlCol="0">
            <a:spAutoFit/>
          </a:bodyPr>
          <a:lstStyle/>
          <a:p>
            <a:r>
              <a:rPr kumimoji="1" lang="ja-JP" altLang="en-US" sz="700" dirty="0">
                <a:latin typeface="Arial Unicode MS" panose="020B0604020202020204" pitchFamily="50" charset="-128"/>
                <a:ea typeface="Arial Unicode MS" panose="020B0604020202020204" pitchFamily="50" charset="-128"/>
                <a:cs typeface="Arial Unicode MS" panose="020B0604020202020204" pitchFamily="50" charset="-128"/>
              </a:rPr>
              <a:t>学士号：</a:t>
            </a:r>
            <a:r>
              <a:rPr lang="en-US" altLang="ja-JP" sz="700" dirty="0">
                <a:latin typeface="Arial Unicode MS" panose="020B0604020202020204" pitchFamily="50" charset="-128"/>
                <a:ea typeface="Arial Unicode MS" panose="020B0604020202020204" pitchFamily="50" charset="-128"/>
                <a:cs typeface="Arial Unicode MS" panose="020B0604020202020204" pitchFamily="50" charset="-128"/>
              </a:rPr>
              <a:t>4</a:t>
            </a:r>
            <a:r>
              <a:rPr kumimoji="1" lang="ja-JP" altLang="en-US" sz="700" dirty="0">
                <a:latin typeface="Arial Unicode MS" panose="020B0604020202020204" pitchFamily="50" charset="-128"/>
                <a:ea typeface="Arial Unicode MS" panose="020B0604020202020204" pitchFamily="50" charset="-128"/>
                <a:cs typeface="Arial Unicode MS" panose="020B0604020202020204" pitchFamily="50" charset="-128"/>
              </a:rPr>
              <a:t>年</a:t>
            </a:r>
          </a:p>
        </p:txBody>
      </p:sp>
      <p:grpSp>
        <p:nvGrpSpPr>
          <p:cNvPr id="269" name="グループ化 713"/>
          <p:cNvGrpSpPr/>
          <p:nvPr/>
        </p:nvGrpSpPr>
        <p:grpSpPr>
          <a:xfrm>
            <a:off x="5563798" y="6133602"/>
            <a:ext cx="1628775" cy="155575"/>
            <a:chOff x="5386388" y="5591175"/>
            <a:chExt cx="1628775" cy="155575"/>
          </a:xfrm>
        </p:grpSpPr>
        <p:sp>
          <p:nvSpPr>
            <p:cNvPr id="270" name="Freeform 254"/>
            <p:cNvSpPr>
              <a:spLocks/>
            </p:cNvSpPr>
            <p:nvPr/>
          </p:nvSpPr>
          <p:spPr bwMode="auto">
            <a:xfrm>
              <a:off x="6008688" y="5591175"/>
              <a:ext cx="1006475" cy="155575"/>
            </a:xfrm>
            <a:custGeom>
              <a:avLst/>
              <a:gdLst/>
              <a:ahLst/>
              <a:cxnLst>
                <a:cxn ang="0">
                  <a:pos x="612" y="0"/>
                </a:cxn>
                <a:cxn ang="0">
                  <a:pos x="0" y="0"/>
                </a:cxn>
                <a:cxn ang="0">
                  <a:pos x="0" y="98"/>
                </a:cxn>
                <a:cxn ang="0">
                  <a:pos x="612" y="98"/>
                </a:cxn>
                <a:cxn ang="0">
                  <a:pos x="612" y="98"/>
                </a:cxn>
                <a:cxn ang="0">
                  <a:pos x="620" y="96"/>
                </a:cxn>
                <a:cxn ang="0">
                  <a:pos x="628" y="90"/>
                </a:cxn>
                <a:cxn ang="0">
                  <a:pos x="632" y="84"/>
                </a:cxn>
                <a:cxn ang="0">
                  <a:pos x="634" y="76"/>
                </a:cxn>
                <a:cxn ang="0">
                  <a:pos x="634" y="22"/>
                </a:cxn>
                <a:cxn ang="0">
                  <a:pos x="634" y="22"/>
                </a:cxn>
                <a:cxn ang="0">
                  <a:pos x="632" y="14"/>
                </a:cxn>
                <a:cxn ang="0">
                  <a:pos x="628" y="8"/>
                </a:cxn>
                <a:cxn ang="0">
                  <a:pos x="620" y="2"/>
                </a:cxn>
                <a:cxn ang="0">
                  <a:pos x="612" y="0"/>
                </a:cxn>
                <a:cxn ang="0">
                  <a:pos x="612" y="0"/>
                </a:cxn>
              </a:cxnLst>
              <a:rect l="0" t="0" r="r" b="b"/>
              <a:pathLst>
                <a:path w="634" h="98">
                  <a:moveTo>
                    <a:pt x="612" y="0"/>
                  </a:moveTo>
                  <a:lnTo>
                    <a:pt x="0" y="0"/>
                  </a:lnTo>
                  <a:lnTo>
                    <a:pt x="0" y="98"/>
                  </a:lnTo>
                  <a:lnTo>
                    <a:pt x="612" y="98"/>
                  </a:lnTo>
                  <a:lnTo>
                    <a:pt x="612" y="98"/>
                  </a:lnTo>
                  <a:lnTo>
                    <a:pt x="620" y="96"/>
                  </a:lnTo>
                  <a:lnTo>
                    <a:pt x="628" y="90"/>
                  </a:lnTo>
                  <a:lnTo>
                    <a:pt x="632" y="84"/>
                  </a:lnTo>
                  <a:lnTo>
                    <a:pt x="634" y="76"/>
                  </a:lnTo>
                  <a:lnTo>
                    <a:pt x="634" y="22"/>
                  </a:lnTo>
                  <a:lnTo>
                    <a:pt x="634" y="22"/>
                  </a:lnTo>
                  <a:lnTo>
                    <a:pt x="632" y="14"/>
                  </a:lnTo>
                  <a:lnTo>
                    <a:pt x="628" y="8"/>
                  </a:lnTo>
                  <a:lnTo>
                    <a:pt x="620" y="2"/>
                  </a:lnTo>
                  <a:lnTo>
                    <a:pt x="612" y="0"/>
                  </a:lnTo>
                  <a:lnTo>
                    <a:pt x="612" y="0"/>
                  </a:lnTo>
                  <a:close/>
                </a:path>
              </a:pathLst>
            </a:custGeom>
            <a:solidFill>
              <a:srgbClr val="FCD487"/>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71" name="Freeform 255"/>
            <p:cNvSpPr>
              <a:spLocks/>
            </p:cNvSpPr>
            <p:nvPr/>
          </p:nvSpPr>
          <p:spPr bwMode="auto">
            <a:xfrm>
              <a:off x="5386388" y="5591175"/>
              <a:ext cx="622300" cy="155575"/>
            </a:xfrm>
            <a:custGeom>
              <a:avLst/>
              <a:gdLst/>
              <a:ahLst/>
              <a:cxnLst>
                <a:cxn ang="0">
                  <a:pos x="22" y="0"/>
                </a:cxn>
                <a:cxn ang="0">
                  <a:pos x="22" y="0"/>
                </a:cxn>
                <a:cxn ang="0">
                  <a:pos x="14" y="2"/>
                </a:cxn>
                <a:cxn ang="0">
                  <a:pos x="6" y="8"/>
                </a:cxn>
                <a:cxn ang="0">
                  <a:pos x="2" y="14"/>
                </a:cxn>
                <a:cxn ang="0">
                  <a:pos x="0" y="22"/>
                </a:cxn>
                <a:cxn ang="0">
                  <a:pos x="0" y="76"/>
                </a:cxn>
                <a:cxn ang="0">
                  <a:pos x="0" y="76"/>
                </a:cxn>
                <a:cxn ang="0">
                  <a:pos x="2" y="84"/>
                </a:cxn>
                <a:cxn ang="0">
                  <a:pos x="6" y="90"/>
                </a:cxn>
                <a:cxn ang="0">
                  <a:pos x="14" y="96"/>
                </a:cxn>
                <a:cxn ang="0">
                  <a:pos x="22" y="98"/>
                </a:cxn>
                <a:cxn ang="0">
                  <a:pos x="392" y="98"/>
                </a:cxn>
                <a:cxn ang="0">
                  <a:pos x="392" y="0"/>
                </a:cxn>
                <a:cxn ang="0">
                  <a:pos x="22" y="0"/>
                </a:cxn>
              </a:cxnLst>
              <a:rect l="0" t="0" r="r" b="b"/>
              <a:pathLst>
                <a:path w="392" h="98">
                  <a:moveTo>
                    <a:pt x="22" y="0"/>
                  </a:moveTo>
                  <a:lnTo>
                    <a:pt x="22" y="0"/>
                  </a:lnTo>
                  <a:lnTo>
                    <a:pt x="14" y="2"/>
                  </a:lnTo>
                  <a:lnTo>
                    <a:pt x="6" y="8"/>
                  </a:lnTo>
                  <a:lnTo>
                    <a:pt x="2" y="14"/>
                  </a:lnTo>
                  <a:lnTo>
                    <a:pt x="0" y="22"/>
                  </a:lnTo>
                  <a:lnTo>
                    <a:pt x="0" y="76"/>
                  </a:lnTo>
                  <a:lnTo>
                    <a:pt x="0" y="76"/>
                  </a:lnTo>
                  <a:lnTo>
                    <a:pt x="2" y="84"/>
                  </a:lnTo>
                  <a:lnTo>
                    <a:pt x="6" y="90"/>
                  </a:lnTo>
                  <a:lnTo>
                    <a:pt x="14" y="96"/>
                  </a:lnTo>
                  <a:lnTo>
                    <a:pt x="22" y="98"/>
                  </a:lnTo>
                  <a:lnTo>
                    <a:pt x="392" y="98"/>
                  </a:lnTo>
                  <a:lnTo>
                    <a:pt x="392" y="0"/>
                  </a:lnTo>
                  <a:lnTo>
                    <a:pt x="2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72" name="Rectangle 9"/>
            <p:cNvSpPr>
              <a:spLocks noChangeArrowheads="1"/>
            </p:cNvSpPr>
            <p:nvPr/>
          </p:nvSpPr>
          <p:spPr bwMode="auto">
            <a:xfrm>
              <a:off x="6032130" y="5604067"/>
              <a:ext cx="378309"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lvl="0" defTabSz="914400" fontAlgn="base">
                <a:spcBef>
                  <a:spcPct val="0"/>
                </a:spcBef>
                <a:spcAft>
                  <a:spcPct val="0"/>
                </a:spcAft>
              </a:pPr>
              <a:r>
                <a:rPr lang="en-US" altLang="ja-JP" sz="800"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4</a:t>
              </a:r>
              <a:r>
                <a:rPr kumimoji="1" lang="ja-JP" sz="800" b="0" i="0" u="none" strike="noStrike" cap="none" normalizeH="0" baseline="0" dirty="0">
                  <a:ln>
                    <a:noFill/>
                  </a:ln>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月</a:t>
              </a:r>
              <a:r>
                <a:rPr lang="en-US" altLang="ja-JP" sz="800"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15</a:t>
              </a:r>
              <a:r>
                <a:rPr kumimoji="1" lang="ja-JP" altLang="en-US" sz="800" b="0" i="0" u="none" strike="noStrike" cap="none" normalizeH="0" baseline="0" dirty="0">
                  <a:ln>
                    <a:noFill/>
                  </a:ln>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日</a:t>
              </a:r>
              <a:endParaRPr kumimoji="1" lang="ja-JP" sz="1800" b="0" i="0" u="none" strike="noStrike" cap="none" normalizeH="0" baseline="0" dirty="0">
                <a:ln>
                  <a:noFill/>
                </a:ln>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273" name="Rectangle 7"/>
            <p:cNvSpPr>
              <a:spLocks noChangeArrowheads="1"/>
            </p:cNvSpPr>
            <p:nvPr/>
          </p:nvSpPr>
          <p:spPr bwMode="auto">
            <a:xfrm>
              <a:off x="5430934" y="5604067"/>
              <a:ext cx="550480" cy="12311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ja-JP" altLang="en-US" sz="800" dirty="0">
                  <a:solidFill>
                    <a:srgbClr val="000000"/>
                  </a:solidFill>
                  <a:latin typeface="ＭＳ Ｐゴシック" pitchFamily="50" charset="-128"/>
                  <a:ea typeface="ＭＳ Ｐゴシック" pitchFamily="50" charset="-128"/>
                  <a:cs typeface="ＭＳ Ｐゴシック" pitchFamily="50" charset="-128"/>
                </a:rPr>
                <a:t>出願期限</a:t>
              </a:r>
              <a:r>
                <a:rPr kumimoji="1" lang="ja-JP" sz="800" b="0" i="0" u="none" strike="noStrike" cap="none" normalizeH="0" baseline="0" dirty="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grpSp>
      <p:grpSp>
        <p:nvGrpSpPr>
          <p:cNvPr id="274" name="グループ化 713"/>
          <p:cNvGrpSpPr/>
          <p:nvPr/>
        </p:nvGrpSpPr>
        <p:grpSpPr>
          <a:xfrm>
            <a:off x="5566415" y="6309208"/>
            <a:ext cx="1628775" cy="155575"/>
            <a:chOff x="5386388" y="5591175"/>
            <a:chExt cx="1628775" cy="155575"/>
          </a:xfrm>
        </p:grpSpPr>
        <p:sp>
          <p:nvSpPr>
            <p:cNvPr id="275" name="Freeform 254"/>
            <p:cNvSpPr>
              <a:spLocks/>
            </p:cNvSpPr>
            <p:nvPr/>
          </p:nvSpPr>
          <p:spPr bwMode="auto">
            <a:xfrm>
              <a:off x="6008688" y="5591175"/>
              <a:ext cx="1006475" cy="155575"/>
            </a:xfrm>
            <a:custGeom>
              <a:avLst/>
              <a:gdLst/>
              <a:ahLst/>
              <a:cxnLst>
                <a:cxn ang="0">
                  <a:pos x="612" y="0"/>
                </a:cxn>
                <a:cxn ang="0">
                  <a:pos x="0" y="0"/>
                </a:cxn>
                <a:cxn ang="0">
                  <a:pos x="0" y="98"/>
                </a:cxn>
                <a:cxn ang="0">
                  <a:pos x="612" y="98"/>
                </a:cxn>
                <a:cxn ang="0">
                  <a:pos x="612" y="98"/>
                </a:cxn>
                <a:cxn ang="0">
                  <a:pos x="620" y="96"/>
                </a:cxn>
                <a:cxn ang="0">
                  <a:pos x="628" y="90"/>
                </a:cxn>
                <a:cxn ang="0">
                  <a:pos x="632" y="84"/>
                </a:cxn>
                <a:cxn ang="0">
                  <a:pos x="634" y="76"/>
                </a:cxn>
                <a:cxn ang="0">
                  <a:pos x="634" y="22"/>
                </a:cxn>
                <a:cxn ang="0">
                  <a:pos x="634" y="22"/>
                </a:cxn>
                <a:cxn ang="0">
                  <a:pos x="632" y="14"/>
                </a:cxn>
                <a:cxn ang="0">
                  <a:pos x="628" y="8"/>
                </a:cxn>
                <a:cxn ang="0">
                  <a:pos x="620" y="2"/>
                </a:cxn>
                <a:cxn ang="0">
                  <a:pos x="612" y="0"/>
                </a:cxn>
                <a:cxn ang="0">
                  <a:pos x="612" y="0"/>
                </a:cxn>
              </a:cxnLst>
              <a:rect l="0" t="0" r="r" b="b"/>
              <a:pathLst>
                <a:path w="634" h="98">
                  <a:moveTo>
                    <a:pt x="612" y="0"/>
                  </a:moveTo>
                  <a:lnTo>
                    <a:pt x="0" y="0"/>
                  </a:lnTo>
                  <a:lnTo>
                    <a:pt x="0" y="98"/>
                  </a:lnTo>
                  <a:lnTo>
                    <a:pt x="612" y="98"/>
                  </a:lnTo>
                  <a:lnTo>
                    <a:pt x="612" y="98"/>
                  </a:lnTo>
                  <a:lnTo>
                    <a:pt x="620" y="96"/>
                  </a:lnTo>
                  <a:lnTo>
                    <a:pt x="628" y="90"/>
                  </a:lnTo>
                  <a:lnTo>
                    <a:pt x="632" y="84"/>
                  </a:lnTo>
                  <a:lnTo>
                    <a:pt x="634" y="76"/>
                  </a:lnTo>
                  <a:lnTo>
                    <a:pt x="634" y="22"/>
                  </a:lnTo>
                  <a:lnTo>
                    <a:pt x="634" y="22"/>
                  </a:lnTo>
                  <a:lnTo>
                    <a:pt x="632" y="14"/>
                  </a:lnTo>
                  <a:lnTo>
                    <a:pt x="628" y="8"/>
                  </a:lnTo>
                  <a:lnTo>
                    <a:pt x="620" y="2"/>
                  </a:lnTo>
                  <a:lnTo>
                    <a:pt x="612" y="0"/>
                  </a:lnTo>
                  <a:lnTo>
                    <a:pt x="612" y="0"/>
                  </a:lnTo>
                  <a:close/>
                </a:path>
              </a:pathLst>
            </a:custGeom>
            <a:solidFill>
              <a:srgbClr val="FCD487"/>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76" name="Freeform 255"/>
            <p:cNvSpPr>
              <a:spLocks/>
            </p:cNvSpPr>
            <p:nvPr/>
          </p:nvSpPr>
          <p:spPr bwMode="auto">
            <a:xfrm>
              <a:off x="5386388" y="5591175"/>
              <a:ext cx="622300" cy="155575"/>
            </a:xfrm>
            <a:custGeom>
              <a:avLst/>
              <a:gdLst/>
              <a:ahLst/>
              <a:cxnLst>
                <a:cxn ang="0">
                  <a:pos x="22" y="0"/>
                </a:cxn>
                <a:cxn ang="0">
                  <a:pos x="22" y="0"/>
                </a:cxn>
                <a:cxn ang="0">
                  <a:pos x="14" y="2"/>
                </a:cxn>
                <a:cxn ang="0">
                  <a:pos x="6" y="8"/>
                </a:cxn>
                <a:cxn ang="0">
                  <a:pos x="2" y="14"/>
                </a:cxn>
                <a:cxn ang="0">
                  <a:pos x="0" y="22"/>
                </a:cxn>
                <a:cxn ang="0">
                  <a:pos x="0" y="76"/>
                </a:cxn>
                <a:cxn ang="0">
                  <a:pos x="0" y="76"/>
                </a:cxn>
                <a:cxn ang="0">
                  <a:pos x="2" y="84"/>
                </a:cxn>
                <a:cxn ang="0">
                  <a:pos x="6" y="90"/>
                </a:cxn>
                <a:cxn ang="0">
                  <a:pos x="14" y="96"/>
                </a:cxn>
                <a:cxn ang="0">
                  <a:pos x="22" y="98"/>
                </a:cxn>
                <a:cxn ang="0">
                  <a:pos x="392" y="98"/>
                </a:cxn>
                <a:cxn ang="0">
                  <a:pos x="392" y="0"/>
                </a:cxn>
                <a:cxn ang="0">
                  <a:pos x="22" y="0"/>
                </a:cxn>
              </a:cxnLst>
              <a:rect l="0" t="0" r="r" b="b"/>
              <a:pathLst>
                <a:path w="392" h="98">
                  <a:moveTo>
                    <a:pt x="22" y="0"/>
                  </a:moveTo>
                  <a:lnTo>
                    <a:pt x="22" y="0"/>
                  </a:lnTo>
                  <a:lnTo>
                    <a:pt x="14" y="2"/>
                  </a:lnTo>
                  <a:lnTo>
                    <a:pt x="6" y="8"/>
                  </a:lnTo>
                  <a:lnTo>
                    <a:pt x="2" y="14"/>
                  </a:lnTo>
                  <a:lnTo>
                    <a:pt x="0" y="22"/>
                  </a:lnTo>
                  <a:lnTo>
                    <a:pt x="0" y="76"/>
                  </a:lnTo>
                  <a:lnTo>
                    <a:pt x="0" y="76"/>
                  </a:lnTo>
                  <a:lnTo>
                    <a:pt x="2" y="84"/>
                  </a:lnTo>
                  <a:lnTo>
                    <a:pt x="6" y="90"/>
                  </a:lnTo>
                  <a:lnTo>
                    <a:pt x="14" y="96"/>
                  </a:lnTo>
                  <a:lnTo>
                    <a:pt x="22" y="98"/>
                  </a:lnTo>
                  <a:lnTo>
                    <a:pt x="392" y="98"/>
                  </a:lnTo>
                  <a:lnTo>
                    <a:pt x="392" y="0"/>
                  </a:lnTo>
                  <a:lnTo>
                    <a:pt x="2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77" name="Rectangle 9"/>
            <p:cNvSpPr>
              <a:spLocks noChangeArrowheads="1"/>
            </p:cNvSpPr>
            <p:nvPr/>
          </p:nvSpPr>
          <p:spPr bwMode="auto">
            <a:xfrm>
              <a:off x="6032130" y="5604067"/>
              <a:ext cx="673261"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lvl="0" defTabSz="914400" fontAlgn="base">
                <a:spcBef>
                  <a:spcPct val="0"/>
                </a:spcBef>
                <a:spcAft>
                  <a:spcPct val="0"/>
                </a:spcAft>
              </a:pPr>
              <a:r>
                <a:rPr lang="ja-JP" altLang="en-US" sz="800" dirty="0">
                  <a:solidFill>
                    <a:srgbClr val="000000"/>
                  </a:solidFill>
                  <a:latin typeface="ＭＳ Ｐゴシック" pitchFamily="50" charset="-128"/>
                  <a:ea typeface="ＭＳ Ｐゴシック" pitchFamily="50" charset="-128"/>
                  <a:cs typeface="ＭＳ Ｐゴシック" pitchFamily="50" charset="-128"/>
                </a:rPr>
                <a:t>デジタルゲーム</a:t>
              </a:r>
              <a:endParaRPr kumimoji="1" 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78" name="Rectangle 7"/>
            <p:cNvSpPr>
              <a:spLocks noChangeArrowheads="1"/>
            </p:cNvSpPr>
            <p:nvPr/>
          </p:nvSpPr>
          <p:spPr bwMode="auto">
            <a:xfrm>
              <a:off x="5430934" y="5604067"/>
              <a:ext cx="550480" cy="12311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ja-JP" altLang="en-US" sz="800" dirty="0">
                  <a:solidFill>
                    <a:srgbClr val="000000"/>
                  </a:solidFill>
                  <a:latin typeface="ＭＳ Ｐゴシック" pitchFamily="50" charset="-128"/>
                  <a:ea typeface="ＭＳ Ｐゴシック" pitchFamily="50" charset="-128"/>
                  <a:cs typeface="ＭＳ Ｐゴシック" pitchFamily="50" charset="-128"/>
                </a:rPr>
                <a:t>専攻</a:t>
              </a:r>
              <a:r>
                <a:rPr kumimoji="1" lang="ja-JP" sz="800" b="0" i="0" u="none" strike="noStrike" cap="none" normalizeH="0" baseline="0" dirty="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grpSp>
      <p:grpSp>
        <p:nvGrpSpPr>
          <p:cNvPr id="279" name="グループ化 713"/>
          <p:cNvGrpSpPr/>
          <p:nvPr/>
        </p:nvGrpSpPr>
        <p:grpSpPr>
          <a:xfrm>
            <a:off x="5566513" y="6479823"/>
            <a:ext cx="1628775" cy="155575"/>
            <a:chOff x="5386388" y="5591175"/>
            <a:chExt cx="1628775" cy="155575"/>
          </a:xfrm>
        </p:grpSpPr>
        <p:sp>
          <p:nvSpPr>
            <p:cNvPr id="280" name="Freeform 254"/>
            <p:cNvSpPr>
              <a:spLocks/>
            </p:cNvSpPr>
            <p:nvPr/>
          </p:nvSpPr>
          <p:spPr bwMode="auto">
            <a:xfrm>
              <a:off x="6008688" y="5591175"/>
              <a:ext cx="1006475" cy="155575"/>
            </a:xfrm>
            <a:custGeom>
              <a:avLst/>
              <a:gdLst/>
              <a:ahLst/>
              <a:cxnLst>
                <a:cxn ang="0">
                  <a:pos x="612" y="0"/>
                </a:cxn>
                <a:cxn ang="0">
                  <a:pos x="0" y="0"/>
                </a:cxn>
                <a:cxn ang="0">
                  <a:pos x="0" y="98"/>
                </a:cxn>
                <a:cxn ang="0">
                  <a:pos x="612" y="98"/>
                </a:cxn>
                <a:cxn ang="0">
                  <a:pos x="612" y="98"/>
                </a:cxn>
                <a:cxn ang="0">
                  <a:pos x="620" y="96"/>
                </a:cxn>
                <a:cxn ang="0">
                  <a:pos x="628" y="90"/>
                </a:cxn>
                <a:cxn ang="0">
                  <a:pos x="632" y="84"/>
                </a:cxn>
                <a:cxn ang="0">
                  <a:pos x="634" y="76"/>
                </a:cxn>
                <a:cxn ang="0">
                  <a:pos x="634" y="22"/>
                </a:cxn>
                <a:cxn ang="0">
                  <a:pos x="634" y="22"/>
                </a:cxn>
                <a:cxn ang="0">
                  <a:pos x="632" y="14"/>
                </a:cxn>
                <a:cxn ang="0">
                  <a:pos x="628" y="8"/>
                </a:cxn>
                <a:cxn ang="0">
                  <a:pos x="620" y="2"/>
                </a:cxn>
                <a:cxn ang="0">
                  <a:pos x="612" y="0"/>
                </a:cxn>
                <a:cxn ang="0">
                  <a:pos x="612" y="0"/>
                </a:cxn>
              </a:cxnLst>
              <a:rect l="0" t="0" r="r" b="b"/>
              <a:pathLst>
                <a:path w="634" h="98">
                  <a:moveTo>
                    <a:pt x="612" y="0"/>
                  </a:moveTo>
                  <a:lnTo>
                    <a:pt x="0" y="0"/>
                  </a:lnTo>
                  <a:lnTo>
                    <a:pt x="0" y="98"/>
                  </a:lnTo>
                  <a:lnTo>
                    <a:pt x="612" y="98"/>
                  </a:lnTo>
                  <a:lnTo>
                    <a:pt x="612" y="98"/>
                  </a:lnTo>
                  <a:lnTo>
                    <a:pt x="620" y="96"/>
                  </a:lnTo>
                  <a:lnTo>
                    <a:pt x="628" y="90"/>
                  </a:lnTo>
                  <a:lnTo>
                    <a:pt x="632" y="84"/>
                  </a:lnTo>
                  <a:lnTo>
                    <a:pt x="634" y="76"/>
                  </a:lnTo>
                  <a:lnTo>
                    <a:pt x="634" y="22"/>
                  </a:lnTo>
                  <a:lnTo>
                    <a:pt x="634" y="22"/>
                  </a:lnTo>
                  <a:lnTo>
                    <a:pt x="632" y="14"/>
                  </a:lnTo>
                  <a:lnTo>
                    <a:pt x="628" y="8"/>
                  </a:lnTo>
                  <a:lnTo>
                    <a:pt x="620" y="2"/>
                  </a:lnTo>
                  <a:lnTo>
                    <a:pt x="612" y="0"/>
                  </a:lnTo>
                  <a:lnTo>
                    <a:pt x="612" y="0"/>
                  </a:lnTo>
                  <a:close/>
                </a:path>
              </a:pathLst>
            </a:custGeom>
            <a:solidFill>
              <a:srgbClr val="FCD487"/>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81" name="Freeform 255"/>
            <p:cNvSpPr>
              <a:spLocks/>
            </p:cNvSpPr>
            <p:nvPr/>
          </p:nvSpPr>
          <p:spPr bwMode="auto">
            <a:xfrm>
              <a:off x="5386388" y="5591175"/>
              <a:ext cx="622300" cy="155575"/>
            </a:xfrm>
            <a:custGeom>
              <a:avLst/>
              <a:gdLst/>
              <a:ahLst/>
              <a:cxnLst>
                <a:cxn ang="0">
                  <a:pos x="22" y="0"/>
                </a:cxn>
                <a:cxn ang="0">
                  <a:pos x="22" y="0"/>
                </a:cxn>
                <a:cxn ang="0">
                  <a:pos x="14" y="2"/>
                </a:cxn>
                <a:cxn ang="0">
                  <a:pos x="6" y="8"/>
                </a:cxn>
                <a:cxn ang="0">
                  <a:pos x="2" y="14"/>
                </a:cxn>
                <a:cxn ang="0">
                  <a:pos x="0" y="22"/>
                </a:cxn>
                <a:cxn ang="0">
                  <a:pos x="0" y="76"/>
                </a:cxn>
                <a:cxn ang="0">
                  <a:pos x="0" y="76"/>
                </a:cxn>
                <a:cxn ang="0">
                  <a:pos x="2" y="84"/>
                </a:cxn>
                <a:cxn ang="0">
                  <a:pos x="6" y="90"/>
                </a:cxn>
                <a:cxn ang="0">
                  <a:pos x="14" y="96"/>
                </a:cxn>
                <a:cxn ang="0">
                  <a:pos x="22" y="98"/>
                </a:cxn>
                <a:cxn ang="0">
                  <a:pos x="392" y="98"/>
                </a:cxn>
                <a:cxn ang="0">
                  <a:pos x="392" y="0"/>
                </a:cxn>
                <a:cxn ang="0">
                  <a:pos x="22" y="0"/>
                </a:cxn>
              </a:cxnLst>
              <a:rect l="0" t="0" r="r" b="b"/>
              <a:pathLst>
                <a:path w="392" h="98">
                  <a:moveTo>
                    <a:pt x="22" y="0"/>
                  </a:moveTo>
                  <a:lnTo>
                    <a:pt x="22" y="0"/>
                  </a:lnTo>
                  <a:lnTo>
                    <a:pt x="14" y="2"/>
                  </a:lnTo>
                  <a:lnTo>
                    <a:pt x="6" y="8"/>
                  </a:lnTo>
                  <a:lnTo>
                    <a:pt x="2" y="14"/>
                  </a:lnTo>
                  <a:lnTo>
                    <a:pt x="0" y="22"/>
                  </a:lnTo>
                  <a:lnTo>
                    <a:pt x="0" y="76"/>
                  </a:lnTo>
                  <a:lnTo>
                    <a:pt x="0" y="76"/>
                  </a:lnTo>
                  <a:lnTo>
                    <a:pt x="2" y="84"/>
                  </a:lnTo>
                  <a:lnTo>
                    <a:pt x="6" y="90"/>
                  </a:lnTo>
                  <a:lnTo>
                    <a:pt x="14" y="96"/>
                  </a:lnTo>
                  <a:lnTo>
                    <a:pt x="22" y="98"/>
                  </a:lnTo>
                  <a:lnTo>
                    <a:pt x="392" y="98"/>
                  </a:lnTo>
                  <a:lnTo>
                    <a:pt x="392" y="0"/>
                  </a:lnTo>
                  <a:lnTo>
                    <a:pt x="2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82" name="Rectangle 9"/>
            <p:cNvSpPr>
              <a:spLocks noChangeArrowheads="1"/>
            </p:cNvSpPr>
            <p:nvPr/>
          </p:nvSpPr>
          <p:spPr bwMode="auto">
            <a:xfrm>
              <a:off x="6032130" y="5604067"/>
              <a:ext cx="205184"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lvl="0" defTabSz="914400" fontAlgn="base">
                <a:spcBef>
                  <a:spcPct val="0"/>
                </a:spcBef>
                <a:spcAft>
                  <a:spcPct val="0"/>
                </a:spcAft>
              </a:pPr>
              <a:r>
                <a:rPr lang="ja-JP" altLang="en-US" sz="800" dirty="0">
                  <a:solidFill>
                    <a:srgbClr val="000000"/>
                  </a:solidFill>
                  <a:latin typeface="ＭＳ Ｐゴシック" pitchFamily="50" charset="-128"/>
                  <a:ea typeface="ＭＳ Ｐゴシック" pitchFamily="50" charset="-128"/>
                  <a:cs typeface="ＭＳ Ｐゴシック" pitchFamily="50" charset="-128"/>
                </a:rPr>
                <a:t>無料</a:t>
              </a:r>
              <a:endParaRPr kumimoji="1" 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83" name="Rectangle 7"/>
            <p:cNvSpPr>
              <a:spLocks noChangeArrowheads="1"/>
            </p:cNvSpPr>
            <p:nvPr/>
          </p:nvSpPr>
          <p:spPr bwMode="auto">
            <a:xfrm>
              <a:off x="5430934" y="5604067"/>
              <a:ext cx="550480" cy="12311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ja-JP" altLang="en-US" sz="800" dirty="0">
                  <a:solidFill>
                    <a:srgbClr val="000000"/>
                  </a:solidFill>
                  <a:latin typeface="ＭＳ Ｐゴシック" pitchFamily="50" charset="-128"/>
                  <a:ea typeface="ＭＳ Ｐゴシック" pitchFamily="50" charset="-128"/>
                  <a:cs typeface="ＭＳ Ｐゴシック" pitchFamily="50" charset="-128"/>
                </a:rPr>
                <a:t>授業料</a:t>
              </a:r>
              <a:r>
                <a:rPr kumimoji="1" lang="ja-JP" sz="800" b="0" i="0" u="none" strike="noStrike" cap="none" normalizeH="0" baseline="0" dirty="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grpSp>
      <p:pic>
        <p:nvPicPr>
          <p:cNvPr id="1035" name="Picture 1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940991" y="5652154"/>
            <a:ext cx="1541102" cy="720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7" name="Picture 1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940992" y="6337967"/>
            <a:ext cx="1541102" cy="772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7" name="テキスト ボックス 286"/>
          <p:cNvSpPr txBox="1"/>
          <p:nvPr/>
        </p:nvSpPr>
        <p:spPr>
          <a:xfrm>
            <a:off x="6918680" y="5590624"/>
            <a:ext cx="779292" cy="200055"/>
          </a:xfrm>
          <a:prstGeom prst="rect">
            <a:avLst/>
          </a:prstGeom>
          <a:noFill/>
        </p:spPr>
        <p:txBody>
          <a:bodyPr wrap="square" rtlCol="0">
            <a:spAutoFit/>
          </a:bodyPr>
          <a:lstStyle/>
          <a:p>
            <a:r>
              <a:rPr kumimoji="1" lang="ja-JP" altLang="en-US" sz="700" dirty="0">
                <a:latin typeface="Arial Unicode MS" panose="020B0604020202020204" pitchFamily="50" charset="-128"/>
                <a:ea typeface="Arial Unicode MS" panose="020B0604020202020204" pitchFamily="50" charset="-128"/>
                <a:cs typeface="Arial Unicode MS" panose="020B0604020202020204" pitchFamily="50" charset="-128"/>
              </a:rPr>
              <a:t>学士号：</a:t>
            </a:r>
            <a:r>
              <a:rPr lang="en-US" altLang="ja-JP" sz="700" dirty="0">
                <a:latin typeface="Arial Unicode MS" panose="020B0604020202020204" pitchFamily="50" charset="-128"/>
                <a:ea typeface="Arial Unicode MS" panose="020B0604020202020204" pitchFamily="50" charset="-128"/>
                <a:cs typeface="Arial Unicode MS" panose="020B0604020202020204" pitchFamily="50" charset="-128"/>
              </a:rPr>
              <a:t>3</a:t>
            </a:r>
            <a:r>
              <a:rPr kumimoji="1" lang="ja-JP" altLang="en-US" sz="700" dirty="0">
                <a:latin typeface="Arial Unicode MS" panose="020B0604020202020204" pitchFamily="50" charset="-128"/>
                <a:ea typeface="Arial Unicode MS" panose="020B0604020202020204" pitchFamily="50" charset="-128"/>
                <a:cs typeface="Arial Unicode MS" panose="020B0604020202020204" pitchFamily="50" charset="-128"/>
              </a:rPr>
              <a:t>年半</a:t>
            </a:r>
          </a:p>
        </p:txBody>
      </p:sp>
      <p:grpSp>
        <p:nvGrpSpPr>
          <p:cNvPr id="289" name="グループ化 717"/>
          <p:cNvGrpSpPr/>
          <p:nvPr/>
        </p:nvGrpSpPr>
        <p:grpSpPr>
          <a:xfrm>
            <a:off x="5499154" y="9192224"/>
            <a:ext cx="1628775" cy="152400"/>
            <a:chOff x="5386388" y="8750300"/>
            <a:chExt cx="1628775" cy="152400"/>
          </a:xfrm>
        </p:grpSpPr>
        <p:sp>
          <p:nvSpPr>
            <p:cNvPr id="290" name="Freeform 360"/>
            <p:cNvSpPr>
              <a:spLocks/>
            </p:cNvSpPr>
            <p:nvPr/>
          </p:nvSpPr>
          <p:spPr bwMode="auto">
            <a:xfrm>
              <a:off x="6008688" y="8750300"/>
              <a:ext cx="1006475" cy="152400"/>
            </a:xfrm>
            <a:custGeom>
              <a:avLst/>
              <a:gdLst/>
              <a:ahLst/>
              <a:cxnLst>
                <a:cxn ang="0">
                  <a:pos x="612" y="0"/>
                </a:cxn>
                <a:cxn ang="0">
                  <a:pos x="0" y="0"/>
                </a:cxn>
                <a:cxn ang="0">
                  <a:pos x="0" y="96"/>
                </a:cxn>
                <a:cxn ang="0">
                  <a:pos x="612" y="96"/>
                </a:cxn>
                <a:cxn ang="0">
                  <a:pos x="612" y="96"/>
                </a:cxn>
                <a:cxn ang="0">
                  <a:pos x="620" y="94"/>
                </a:cxn>
                <a:cxn ang="0">
                  <a:pos x="628" y="90"/>
                </a:cxn>
                <a:cxn ang="0">
                  <a:pos x="632" y="82"/>
                </a:cxn>
                <a:cxn ang="0">
                  <a:pos x="634" y="74"/>
                </a:cxn>
                <a:cxn ang="0">
                  <a:pos x="634" y="22"/>
                </a:cxn>
                <a:cxn ang="0">
                  <a:pos x="634" y="22"/>
                </a:cxn>
                <a:cxn ang="0">
                  <a:pos x="632" y="12"/>
                </a:cxn>
                <a:cxn ang="0">
                  <a:pos x="628" y="6"/>
                </a:cxn>
                <a:cxn ang="0">
                  <a:pos x="620" y="2"/>
                </a:cxn>
                <a:cxn ang="0">
                  <a:pos x="612" y="0"/>
                </a:cxn>
                <a:cxn ang="0">
                  <a:pos x="612" y="0"/>
                </a:cxn>
              </a:cxnLst>
              <a:rect l="0" t="0" r="r" b="b"/>
              <a:pathLst>
                <a:path w="634" h="96">
                  <a:moveTo>
                    <a:pt x="612" y="0"/>
                  </a:moveTo>
                  <a:lnTo>
                    <a:pt x="0" y="0"/>
                  </a:lnTo>
                  <a:lnTo>
                    <a:pt x="0" y="96"/>
                  </a:lnTo>
                  <a:lnTo>
                    <a:pt x="612" y="96"/>
                  </a:lnTo>
                  <a:lnTo>
                    <a:pt x="612" y="96"/>
                  </a:lnTo>
                  <a:lnTo>
                    <a:pt x="620" y="94"/>
                  </a:lnTo>
                  <a:lnTo>
                    <a:pt x="628" y="90"/>
                  </a:lnTo>
                  <a:lnTo>
                    <a:pt x="632" y="82"/>
                  </a:lnTo>
                  <a:lnTo>
                    <a:pt x="634" y="74"/>
                  </a:lnTo>
                  <a:lnTo>
                    <a:pt x="634" y="22"/>
                  </a:lnTo>
                  <a:lnTo>
                    <a:pt x="634" y="22"/>
                  </a:lnTo>
                  <a:lnTo>
                    <a:pt x="632" y="12"/>
                  </a:lnTo>
                  <a:lnTo>
                    <a:pt x="628" y="6"/>
                  </a:lnTo>
                  <a:lnTo>
                    <a:pt x="620" y="2"/>
                  </a:lnTo>
                  <a:lnTo>
                    <a:pt x="612" y="0"/>
                  </a:lnTo>
                  <a:lnTo>
                    <a:pt x="612" y="0"/>
                  </a:lnTo>
                  <a:close/>
                </a:path>
              </a:pathLst>
            </a:custGeom>
            <a:solidFill>
              <a:srgbClr val="C9CACA"/>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91" name="Freeform 361"/>
            <p:cNvSpPr>
              <a:spLocks/>
            </p:cNvSpPr>
            <p:nvPr/>
          </p:nvSpPr>
          <p:spPr bwMode="auto">
            <a:xfrm>
              <a:off x="5386388" y="8750300"/>
              <a:ext cx="622300" cy="152400"/>
            </a:xfrm>
            <a:custGeom>
              <a:avLst/>
              <a:gdLst/>
              <a:ahLst/>
              <a:cxnLst>
                <a:cxn ang="0">
                  <a:pos x="22" y="0"/>
                </a:cxn>
                <a:cxn ang="0">
                  <a:pos x="22" y="0"/>
                </a:cxn>
                <a:cxn ang="0">
                  <a:pos x="14" y="2"/>
                </a:cxn>
                <a:cxn ang="0">
                  <a:pos x="6" y="6"/>
                </a:cxn>
                <a:cxn ang="0">
                  <a:pos x="2" y="12"/>
                </a:cxn>
                <a:cxn ang="0">
                  <a:pos x="0" y="22"/>
                </a:cxn>
                <a:cxn ang="0">
                  <a:pos x="0" y="74"/>
                </a:cxn>
                <a:cxn ang="0">
                  <a:pos x="0" y="74"/>
                </a:cxn>
                <a:cxn ang="0">
                  <a:pos x="2" y="82"/>
                </a:cxn>
                <a:cxn ang="0">
                  <a:pos x="6" y="90"/>
                </a:cxn>
                <a:cxn ang="0">
                  <a:pos x="14" y="94"/>
                </a:cxn>
                <a:cxn ang="0">
                  <a:pos x="22" y="96"/>
                </a:cxn>
                <a:cxn ang="0">
                  <a:pos x="392" y="96"/>
                </a:cxn>
                <a:cxn ang="0">
                  <a:pos x="392" y="0"/>
                </a:cxn>
                <a:cxn ang="0">
                  <a:pos x="22" y="0"/>
                </a:cxn>
              </a:cxnLst>
              <a:rect l="0" t="0" r="r" b="b"/>
              <a:pathLst>
                <a:path w="392" h="96">
                  <a:moveTo>
                    <a:pt x="22" y="0"/>
                  </a:moveTo>
                  <a:lnTo>
                    <a:pt x="22" y="0"/>
                  </a:lnTo>
                  <a:lnTo>
                    <a:pt x="14" y="2"/>
                  </a:lnTo>
                  <a:lnTo>
                    <a:pt x="6" y="6"/>
                  </a:lnTo>
                  <a:lnTo>
                    <a:pt x="2" y="12"/>
                  </a:lnTo>
                  <a:lnTo>
                    <a:pt x="0" y="22"/>
                  </a:lnTo>
                  <a:lnTo>
                    <a:pt x="0" y="74"/>
                  </a:lnTo>
                  <a:lnTo>
                    <a:pt x="0" y="74"/>
                  </a:lnTo>
                  <a:lnTo>
                    <a:pt x="2" y="82"/>
                  </a:lnTo>
                  <a:lnTo>
                    <a:pt x="6" y="90"/>
                  </a:lnTo>
                  <a:lnTo>
                    <a:pt x="14" y="94"/>
                  </a:lnTo>
                  <a:lnTo>
                    <a:pt x="22" y="96"/>
                  </a:lnTo>
                  <a:lnTo>
                    <a:pt x="392" y="96"/>
                  </a:lnTo>
                  <a:lnTo>
                    <a:pt x="392" y="0"/>
                  </a:lnTo>
                  <a:lnTo>
                    <a:pt x="2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92" name="Rectangle 9"/>
            <p:cNvSpPr>
              <a:spLocks noChangeArrowheads="1"/>
            </p:cNvSpPr>
            <p:nvPr/>
          </p:nvSpPr>
          <p:spPr bwMode="auto">
            <a:xfrm>
              <a:off x="6032130" y="8766180"/>
              <a:ext cx="359073"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lvl="0" defTabSz="914400" fontAlgn="base">
                <a:spcBef>
                  <a:spcPct val="0"/>
                </a:spcBef>
                <a:spcAft>
                  <a:spcPct val="0"/>
                </a:spcAft>
              </a:pPr>
              <a:r>
                <a:rPr lang="en-US" altLang="ja-JP" sz="800" dirty="0">
                  <a:solidFill>
                    <a:srgbClr val="000000"/>
                  </a:solidFill>
                  <a:latin typeface="ＭＳ Ｐゴシック" pitchFamily="50" charset="-128"/>
                  <a:ea typeface="ＭＳ Ｐゴシック" pitchFamily="50" charset="-128"/>
                  <a:cs typeface="ＭＳ Ｐゴシック" pitchFamily="50" charset="-128"/>
                </a:rPr>
                <a:t>7</a:t>
              </a:r>
              <a:r>
                <a:rPr kumimoji="1" lang="ja-JP" sz="800" b="0" i="0" u="none" strike="noStrike" cap="none" normalizeH="0" baseline="0" dirty="0">
                  <a:ln>
                    <a:noFill/>
                  </a:ln>
                  <a:solidFill>
                    <a:srgbClr val="000000"/>
                  </a:solidFill>
                  <a:effectLst/>
                  <a:latin typeface="ＭＳ Ｐゴシック" pitchFamily="50" charset="-128"/>
                  <a:ea typeface="ＭＳ Ｐゴシック" pitchFamily="50" charset="-128"/>
                  <a:cs typeface="ＭＳ Ｐゴシック" pitchFamily="50" charset="-128"/>
                </a:rPr>
                <a:t>月</a:t>
              </a:r>
              <a:r>
                <a:rPr kumimoji="1" lang="en-US" altLang="ja-JP" sz="800" b="0" i="0" u="none" strike="noStrike" cap="none" normalizeH="0" baseline="0" dirty="0">
                  <a:ln>
                    <a:noFill/>
                  </a:ln>
                  <a:solidFill>
                    <a:srgbClr val="000000"/>
                  </a:solidFill>
                  <a:effectLst/>
                  <a:latin typeface="ＭＳ Ｐゴシック" pitchFamily="50" charset="-128"/>
                  <a:ea typeface="ＭＳ Ｐゴシック" pitchFamily="50" charset="-128"/>
                  <a:cs typeface="ＭＳ Ｐゴシック" pitchFamily="50" charset="-128"/>
                </a:rPr>
                <a:t>31</a:t>
              </a:r>
              <a:r>
                <a:rPr kumimoji="1" lang="ja-JP" altLang="en-US" sz="800" b="0" i="0" u="none" strike="noStrike" cap="none" normalizeH="0" baseline="0" dirty="0">
                  <a:ln>
                    <a:noFill/>
                  </a:ln>
                  <a:solidFill>
                    <a:srgbClr val="000000"/>
                  </a:solidFill>
                  <a:effectLst/>
                  <a:latin typeface="ＭＳ Ｐゴシック" pitchFamily="50" charset="-128"/>
                  <a:ea typeface="ＭＳ Ｐゴシック" pitchFamily="50" charset="-128"/>
                  <a:cs typeface="ＭＳ Ｐゴシック" pitchFamily="50" charset="-128"/>
                </a:rPr>
                <a:t>日</a:t>
              </a:r>
              <a:endParaRPr kumimoji="1" 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93" name="Rectangle 7"/>
            <p:cNvSpPr>
              <a:spLocks noChangeArrowheads="1"/>
            </p:cNvSpPr>
            <p:nvPr/>
          </p:nvSpPr>
          <p:spPr bwMode="auto">
            <a:xfrm>
              <a:off x="5430934" y="8766180"/>
              <a:ext cx="550480" cy="12311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ja-JP" altLang="en-US" sz="800" dirty="0">
                  <a:solidFill>
                    <a:srgbClr val="000000"/>
                  </a:solidFill>
                  <a:latin typeface="ＭＳ Ｐゴシック" pitchFamily="50" charset="-128"/>
                  <a:ea typeface="ＭＳ Ｐゴシック" pitchFamily="50" charset="-128"/>
                  <a:cs typeface="ＭＳ Ｐゴシック" pitchFamily="50" charset="-128"/>
                </a:rPr>
                <a:t>出願期限</a:t>
              </a:r>
              <a:r>
                <a:rPr kumimoji="1" lang="ja-JP" sz="800" b="0" i="0" u="none" strike="noStrike" cap="none" normalizeH="0" baseline="0" dirty="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grpSp>
      <p:grpSp>
        <p:nvGrpSpPr>
          <p:cNvPr id="294" name="グループ化 717"/>
          <p:cNvGrpSpPr/>
          <p:nvPr/>
        </p:nvGrpSpPr>
        <p:grpSpPr>
          <a:xfrm>
            <a:off x="5508725" y="9358161"/>
            <a:ext cx="1628775" cy="152400"/>
            <a:chOff x="5386388" y="8750300"/>
            <a:chExt cx="1628775" cy="152400"/>
          </a:xfrm>
        </p:grpSpPr>
        <p:sp>
          <p:nvSpPr>
            <p:cNvPr id="295" name="Freeform 360"/>
            <p:cNvSpPr>
              <a:spLocks/>
            </p:cNvSpPr>
            <p:nvPr/>
          </p:nvSpPr>
          <p:spPr bwMode="auto">
            <a:xfrm>
              <a:off x="6008688" y="8750300"/>
              <a:ext cx="1006475" cy="152400"/>
            </a:xfrm>
            <a:custGeom>
              <a:avLst/>
              <a:gdLst/>
              <a:ahLst/>
              <a:cxnLst>
                <a:cxn ang="0">
                  <a:pos x="612" y="0"/>
                </a:cxn>
                <a:cxn ang="0">
                  <a:pos x="0" y="0"/>
                </a:cxn>
                <a:cxn ang="0">
                  <a:pos x="0" y="96"/>
                </a:cxn>
                <a:cxn ang="0">
                  <a:pos x="612" y="96"/>
                </a:cxn>
                <a:cxn ang="0">
                  <a:pos x="612" y="96"/>
                </a:cxn>
                <a:cxn ang="0">
                  <a:pos x="620" y="94"/>
                </a:cxn>
                <a:cxn ang="0">
                  <a:pos x="628" y="90"/>
                </a:cxn>
                <a:cxn ang="0">
                  <a:pos x="632" y="82"/>
                </a:cxn>
                <a:cxn ang="0">
                  <a:pos x="634" y="74"/>
                </a:cxn>
                <a:cxn ang="0">
                  <a:pos x="634" y="22"/>
                </a:cxn>
                <a:cxn ang="0">
                  <a:pos x="634" y="22"/>
                </a:cxn>
                <a:cxn ang="0">
                  <a:pos x="632" y="12"/>
                </a:cxn>
                <a:cxn ang="0">
                  <a:pos x="628" y="6"/>
                </a:cxn>
                <a:cxn ang="0">
                  <a:pos x="620" y="2"/>
                </a:cxn>
                <a:cxn ang="0">
                  <a:pos x="612" y="0"/>
                </a:cxn>
                <a:cxn ang="0">
                  <a:pos x="612" y="0"/>
                </a:cxn>
              </a:cxnLst>
              <a:rect l="0" t="0" r="r" b="b"/>
              <a:pathLst>
                <a:path w="634" h="96">
                  <a:moveTo>
                    <a:pt x="612" y="0"/>
                  </a:moveTo>
                  <a:lnTo>
                    <a:pt x="0" y="0"/>
                  </a:lnTo>
                  <a:lnTo>
                    <a:pt x="0" y="96"/>
                  </a:lnTo>
                  <a:lnTo>
                    <a:pt x="612" y="96"/>
                  </a:lnTo>
                  <a:lnTo>
                    <a:pt x="612" y="96"/>
                  </a:lnTo>
                  <a:lnTo>
                    <a:pt x="620" y="94"/>
                  </a:lnTo>
                  <a:lnTo>
                    <a:pt x="628" y="90"/>
                  </a:lnTo>
                  <a:lnTo>
                    <a:pt x="632" y="82"/>
                  </a:lnTo>
                  <a:lnTo>
                    <a:pt x="634" y="74"/>
                  </a:lnTo>
                  <a:lnTo>
                    <a:pt x="634" y="22"/>
                  </a:lnTo>
                  <a:lnTo>
                    <a:pt x="634" y="22"/>
                  </a:lnTo>
                  <a:lnTo>
                    <a:pt x="632" y="12"/>
                  </a:lnTo>
                  <a:lnTo>
                    <a:pt x="628" y="6"/>
                  </a:lnTo>
                  <a:lnTo>
                    <a:pt x="620" y="2"/>
                  </a:lnTo>
                  <a:lnTo>
                    <a:pt x="612" y="0"/>
                  </a:lnTo>
                  <a:lnTo>
                    <a:pt x="612" y="0"/>
                  </a:lnTo>
                  <a:close/>
                </a:path>
              </a:pathLst>
            </a:custGeom>
            <a:solidFill>
              <a:srgbClr val="C9CACA"/>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96" name="Freeform 361"/>
            <p:cNvSpPr>
              <a:spLocks/>
            </p:cNvSpPr>
            <p:nvPr/>
          </p:nvSpPr>
          <p:spPr bwMode="auto">
            <a:xfrm>
              <a:off x="5386388" y="8750300"/>
              <a:ext cx="622300" cy="152400"/>
            </a:xfrm>
            <a:custGeom>
              <a:avLst/>
              <a:gdLst/>
              <a:ahLst/>
              <a:cxnLst>
                <a:cxn ang="0">
                  <a:pos x="22" y="0"/>
                </a:cxn>
                <a:cxn ang="0">
                  <a:pos x="22" y="0"/>
                </a:cxn>
                <a:cxn ang="0">
                  <a:pos x="14" y="2"/>
                </a:cxn>
                <a:cxn ang="0">
                  <a:pos x="6" y="6"/>
                </a:cxn>
                <a:cxn ang="0">
                  <a:pos x="2" y="12"/>
                </a:cxn>
                <a:cxn ang="0">
                  <a:pos x="0" y="22"/>
                </a:cxn>
                <a:cxn ang="0">
                  <a:pos x="0" y="74"/>
                </a:cxn>
                <a:cxn ang="0">
                  <a:pos x="0" y="74"/>
                </a:cxn>
                <a:cxn ang="0">
                  <a:pos x="2" y="82"/>
                </a:cxn>
                <a:cxn ang="0">
                  <a:pos x="6" y="90"/>
                </a:cxn>
                <a:cxn ang="0">
                  <a:pos x="14" y="94"/>
                </a:cxn>
                <a:cxn ang="0">
                  <a:pos x="22" y="96"/>
                </a:cxn>
                <a:cxn ang="0">
                  <a:pos x="392" y="96"/>
                </a:cxn>
                <a:cxn ang="0">
                  <a:pos x="392" y="0"/>
                </a:cxn>
                <a:cxn ang="0">
                  <a:pos x="22" y="0"/>
                </a:cxn>
              </a:cxnLst>
              <a:rect l="0" t="0" r="r" b="b"/>
              <a:pathLst>
                <a:path w="392" h="96">
                  <a:moveTo>
                    <a:pt x="22" y="0"/>
                  </a:moveTo>
                  <a:lnTo>
                    <a:pt x="22" y="0"/>
                  </a:lnTo>
                  <a:lnTo>
                    <a:pt x="14" y="2"/>
                  </a:lnTo>
                  <a:lnTo>
                    <a:pt x="6" y="6"/>
                  </a:lnTo>
                  <a:lnTo>
                    <a:pt x="2" y="12"/>
                  </a:lnTo>
                  <a:lnTo>
                    <a:pt x="0" y="22"/>
                  </a:lnTo>
                  <a:lnTo>
                    <a:pt x="0" y="74"/>
                  </a:lnTo>
                  <a:lnTo>
                    <a:pt x="0" y="74"/>
                  </a:lnTo>
                  <a:lnTo>
                    <a:pt x="2" y="82"/>
                  </a:lnTo>
                  <a:lnTo>
                    <a:pt x="6" y="90"/>
                  </a:lnTo>
                  <a:lnTo>
                    <a:pt x="14" y="94"/>
                  </a:lnTo>
                  <a:lnTo>
                    <a:pt x="22" y="96"/>
                  </a:lnTo>
                  <a:lnTo>
                    <a:pt x="392" y="96"/>
                  </a:lnTo>
                  <a:lnTo>
                    <a:pt x="392" y="0"/>
                  </a:lnTo>
                  <a:lnTo>
                    <a:pt x="2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97" name="Rectangle 9"/>
            <p:cNvSpPr>
              <a:spLocks noChangeArrowheads="1"/>
            </p:cNvSpPr>
            <p:nvPr/>
          </p:nvSpPr>
          <p:spPr bwMode="auto">
            <a:xfrm>
              <a:off x="6032130" y="8766180"/>
              <a:ext cx="857607"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lvl="0" defTabSz="914400" fontAlgn="base">
                <a:spcBef>
                  <a:spcPct val="0"/>
                </a:spcBef>
                <a:spcAft>
                  <a:spcPct val="0"/>
                </a:spcAft>
              </a:pPr>
              <a:r>
                <a:rPr lang="ja-JP" altLang="en-US" sz="800" dirty="0">
                  <a:solidFill>
                    <a:srgbClr val="000000"/>
                  </a:solidFill>
                  <a:latin typeface="ＭＳ Ｐゴシック" pitchFamily="50" charset="-128"/>
                  <a:ea typeface="ＭＳ Ｐゴシック" pitchFamily="50" charset="-128"/>
                  <a:cs typeface="ＭＳ Ｐゴシック" pitchFamily="50" charset="-128"/>
                </a:rPr>
                <a:t>ファッションデザイン</a:t>
              </a:r>
              <a:endParaRPr kumimoji="1" 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98" name="Rectangle 7"/>
            <p:cNvSpPr>
              <a:spLocks noChangeArrowheads="1"/>
            </p:cNvSpPr>
            <p:nvPr/>
          </p:nvSpPr>
          <p:spPr bwMode="auto">
            <a:xfrm>
              <a:off x="5430934" y="8766180"/>
              <a:ext cx="550480" cy="12311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ja-JP" altLang="en-US" sz="800" dirty="0">
                  <a:solidFill>
                    <a:srgbClr val="000000"/>
                  </a:solidFill>
                  <a:latin typeface="ＭＳ Ｐゴシック" pitchFamily="50" charset="-128"/>
                  <a:ea typeface="ＭＳ Ｐゴシック" pitchFamily="50" charset="-128"/>
                  <a:cs typeface="ＭＳ Ｐゴシック" pitchFamily="50" charset="-128"/>
                </a:rPr>
                <a:t>専攻</a:t>
              </a:r>
              <a:r>
                <a:rPr kumimoji="1" lang="ja-JP" sz="800" b="0" i="0" u="none" strike="noStrike" cap="none" normalizeH="0" baseline="0" dirty="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grpSp>
      <p:grpSp>
        <p:nvGrpSpPr>
          <p:cNvPr id="299" name="グループ化 717"/>
          <p:cNvGrpSpPr/>
          <p:nvPr/>
        </p:nvGrpSpPr>
        <p:grpSpPr>
          <a:xfrm>
            <a:off x="5511842" y="9526485"/>
            <a:ext cx="1628775" cy="152400"/>
            <a:chOff x="5386388" y="8750300"/>
            <a:chExt cx="1628775" cy="152400"/>
          </a:xfrm>
        </p:grpSpPr>
        <p:sp>
          <p:nvSpPr>
            <p:cNvPr id="300" name="Freeform 360"/>
            <p:cNvSpPr>
              <a:spLocks/>
            </p:cNvSpPr>
            <p:nvPr/>
          </p:nvSpPr>
          <p:spPr bwMode="auto">
            <a:xfrm>
              <a:off x="6008688" y="8750300"/>
              <a:ext cx="1006475" cy="152400"/>
            </a:xfrm>
            <a:custGeom>
              <a:avLst/>
              <a:gdLst/>
              <a:ahLst/>
              <a:cxnLst>
                <a:cxn ang="0">
                  <a:pos x="612" y="0"/>
                </a:cxn>
                <a:cxn ang="0">
                  <a:pos x="0" y="0"/>
                </a:cxn>
                <a:cxn ang="0">
                  <a:pos x="0" y="96"/>
                </a:cxn>
                <a:cxn ang="0">
                  <a:pos x="612" y="96"/>
                </a:cxn>
                <a:cxn ang="0">
                  <a:pos x="612" y="96"/>
                </a:cxn>
                <a:cxn ang="0">
                  <a:pos x="620" y="94"/>
                </a:cxn>
                <a:cxn ang="0">
                  <a:pos x="628" y="90"/>
                </a:cxn>
                <a:cxn ang="0">
                  <a:pos x="632" y="82"/>
                </a:cxn>
                <a:cxn ang="0">
                  <a:pos x="634" y="74"/>
                </a:cxn>
                <a:cxn ang="0">
                  <a:pos x="634" y="22"/>
                </a:cxn>
                <a:cxn ang="0">
                  <a:pos x="634" y="22"/>
                </a:cxn>
                <a:cxn ang="0">
                  <a:pos x="632" y="12"/>
                </a:cxn>
                <a:cxn ang="0">
                  <a:pos x="628" y="6"/>
                </a:cxn>
                <a:cxn ang="0">
                  <a:pos x="620" y="2"/>
                </a:cxn>
                <a:cxn ang="0">
                  <a:pos x="612" y="0"/>
                </a:cxn>
                <a:cxn ang="0">
                  <a:pos x="612" y="0"/>
                </a:cxn>
              </a:cxnLst>
              <a:rect l="0" t="0" r="r" b="b"/>
              <a:pathLst>
                <a:path w="634" h="96">
                  <a:moveTo>
                    <a:pt x="612" y="0"/>
                  </a:moveTo>
                  <a:lnTo>
                    <a:pt x="0" y="0"/>
                  </a:lnTo>
                  <a:lnTo>
                    <a:pt x="0" y="96"/>
                  </a:lnTo>
                  <a:lnTo>
                    <a:pt x="612" y="96"/>
                  </a:lnTo>
                  <a:lnTo>
                    <a:pt x="612" y="96"/>
                  </a:lnTo>
                  <a:lnTo>
                    <a:pt x="620" y="94"/>
                  </a:lnTo>
                  <a:lnTo>
                    <a:pt x="628" y="90"/>
                  </a:lnTo>
                  <a:lnTo>
                    <a:pt x="632" y="82"/>
                  </a:lnTo>
                  <a:lnTo>
                    <a:pt x="634" y="74"/>
                  </a:lnTo>
                  <a:lnTo>
                    <a:pt x="634" y="22"/>
                  </a:lnTo>
                  <a:lnTo>
                    <a:pt x="634" y="22"/>
                  </a:lnTo>
                  <a:lnTo>
                    <a:pt x="632" y="12"/>
                  </a:lnTo>
                  <a:lnTo>
                    <a:pt x="628" y="6"/>
                  </a:lnTo>
                  <a:lnTo>
                    <a:pt x="620" y="2"/>
                  </a:lnTo>
                  <a:lnTo>
                    <a:pt x="612" y="0"/>
                  </a:lnTo>
                  <a:lnTo>
                    <a:pt x="612" y="0"/>
                  </a:lnTo>
                  <a:close/>
                </a:path>
              </a:pathLst>
            </a:custGeom>
            <a:solidFill>
              <a:srgbClr val="C9CACA"/>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01" name="Freeform 361"/>
            <p:cNvSpPr>
              <a:spLocks/>
            </p:cNvSpPr>
            <p:nvPr/>
          </p:nvSpPr>
          <p:spPr bwMode="auto">
            <a:xfrm>
              <a:off x="5386388" y="8750300"/>
              <a:ext cx="622300" cy="152400"/>
            </a:xfrm>
            <a:custGeom>
              <a:avLst/>
              <a:gdLst/>
              <a:ahLst/>
              <a:cxnLst>
                <a:cxn ang="0">
                  <a:pos x="22" y="0"/>
                </a:cxn>
                <a:cxn ang="0">
                  <a:pos x="22" y="0"/>
                </a:cxn>
                <a:cxn ang="0">
                  <a:pos x="14" y="2"/>
                </a:cxn>
                <a:cxn ang="0">
                  <a:pos x="6" y="6"/>
                </a:cxn>
                <a:cxn ang="0">
                  <a:pos x="2" y="12"/>
                </a:cxn>
                <a:cxn ang="0">
                  <a:pos x="0" y="22"/>
                </a:cxn>
                <a:cxn ang="0">
                  <a:pos x="0" y="74"/>
                </a:cxn>
                <a:cxn ang="0">
                  <a:pos x="0" y="74"/>
                </a:cxn>
                <a:cxn ang="0">
                  <a:pos x="2" y="82"/>
                </a:cxn>
                <a:cxn ang="0">
                  <a:pos x="6" y="90"/>
                </a:cxn>
                <a:cxn ang="0">
                  <a:pos x="14" y="94"/>
                </a:cxn>
                <a:cxn ang="0">
                  <a:pos x="22" y="96"/>
                </a:cxn>
                <a:cxn ang="0">
                  <a:pos x="392" y="96"/>
                </a:cxn>
                <a:cxn ang="0">
                  <a:pos x="392" y="0"/>
                </a:cxn>
                <a:cxn ang="0">
                  <a:pos x="22" y="0"/>
                </a:cxn>
              </a:cxnLst>
              <a:rect l="0" t="0" r="r" b="b"/>
              <a:pathLst>
                <a:path w="392" h="96">
                  <a:moveTo>
                    <a:pt x="22" y="0"/>
                  </a:moveTo>
                  <a:lnTo>
                    <a:pt x="22" y="0"/>
                  </a:lnTo>
                  <a:lnTo>
                    <a:pt x="14" y="2"/>
                  </a:lnTo>
                  <a:lnTo>
                    <a:pt x="6" y="6"/>
                  </a:lnTo>
                  <a:lnTo>
                    <a:pt x="2" y="12"/>
                  </a:lnTo>
                  <a:lnTo>
                    <a:pt x="0" y="22"/>
                  </a:lnTo>
                  <a:lnTo>
                    <a:pt x="0" y="74"/>
                  </a:lnTo>
                  <a:lnTo>
                    <a:pt x="0" y="74"/>
                  </a:lnTo>
                  <a:lnTo>
                    <a:pt x="2" y="82"/>
                  </a:lnTo>
                  <a:lnTo>
                    <a:pt x="6" y="90"/>
                  </a:lnTo>
                  <a:lnTo>
                    <a:pt x="14" y="94"/>
                  </a:lnTo>
                  <a:lnTo>
                    <a:pt x="22" y="96"/>
                  </a:lnTo>
                  <a:lnTo>
                    <a:pt x="392" y="96"/>
                  </a:lnTo>
                  <a:lnTo>
                    <a:pt x="392" y="0"/>
                  </a:lnTo>
                  <a:lnTo>
                    <a:pt x="2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02" name="Rectangle 9"/>
            <p:cNvSpPr>
              <a:spLocks noChangeArrowheads="1"/>
            </p:cNvSpPr>
            <p:nvPr/>
          </p:nvSpPr>
          <p:spPr bwMode="auto">
            <a:xfrm>
              <a:off x="6032130" y="8766180"/>
              <a:ext cx="889667"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lvl="0" defTabSz="914400" fontAlgn="base">
                <a:spcBef>
                  <a:spcPct val="0"/>
                </a:spcBef>
                <a:spcAft>
                  <a:spcPct val="0"/>
                </a:spcAft>
              </a:pPr>
              <a:r>
                <a:rPr lang="en-US" altLang="ja-JP" sz="800" dirty="0">
                  <a:solidFill>
                    <a:srgbClr val="000000"/>
                  </a:solidFill>
                  <a:latin typeface="ＭＳ Ｐゴシック" pitchFamily="50" charset="-128"/>
                  <a:ea typeface="ＭＳ Ｐゴシック" pitchFamily="50" charset="-128"/>
                  <a:cs typeface="ＭＳ Ｐゴシック" pitchFamily="50" charset="-128"/>
                </a:rPr>
                <a:t>8,000</a:t>
              </a:r>
              <a:r>
                <a:rPr lang="ja-JP" altLang="en-US" sz="800" dirty="0">
                  <a:solidFill>
                    <a:srgbClr val="000000"/>
                  </a:solidFill>
                  <a:latin typeface="ＭＳ Ｐゴシック" pitchFamily="50" charset="-128"/>
                  <a:ea typeface="ＭＳ Ｐゴシック" pitchFamily="50" charset="-128"/>
                  <a:cs typeface="ＭＳ Ｐゴシック" pitchFamily="50" charset="-128"/>
                </a:rPr>
                <a:t>ユーロ　（年間）</a:t>
              </a:r>
              <a:endParaRPr kumimoji="1" 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03" name="Rectangle 7"/>
            <p:cNvSpPr>
              <a:spLocks noChangeArrowheads="1"/>
            </p:cNvSpPr>
            <p:nvPr/>
          </p:nvSpPr>
          <p:spPr bwMode="auto">
            <a:xfrm>
              <a:off x="5430934" y="8766180"/>
              <a:ext cx="550480" cy="12311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ja-JP" altLang="en-US" sz="800" dirty="0">
                  <a:solidFill>
                    <a:srgbClr val="000000"/>
                  </a:solidFill>
                  <a:latin typeface="ＭＳ Ｐゴシック" pitchFamily="50" charset="-128"/>
                  <a:ea typeface="ＭＳ Ｐゴシック" pitchFamily="50" charset="-128"/>
                  <a:cs typeface="ＭＳ Ｐゴシック" pitchFamily="50" charset="-128"/>
                </a:rPr>
                <a:t>授業料</a:t>
              </a:r>
              <a:r>
                <a:rPr kumimoji="1" lang="ja-JP" sz="800" b="0" i="0" u="none" strike="noStrike" cap="none" normalizeH="0" baseline="0" dirty="0">
                  <a:ln>
                    <a:noFill/>
                  </a:ln>
                  <a:solidFill>
                    <a:srgbClr val="000000"/>
                  </a:solidFill>
                  <a:effectLst/>
                  <a:latin typeface="ＭＳ Ｐゴシック" pitchFamily="50" charset="-128"/>
                  <a:ea typeface="ＭＳ Ｐゴシック" pitchFamily="50" charset="-128"/>
                  <a:cs typeface="ＭＳ Ｐゴシック" pitchFamily="50" charset="-128"/>
                </a:rPr>
                <a:t> 　</a:t>
              </a:r>
              <a:endParaRPr kumimoji="1" 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grpSp>
      <p:sp>
        <p:nvSpPr>
          <p:cNvPr id="304" name="テキスト ボックス 303"/>
          <p:cNvSpPr txBox="1"/>
          <p:nvPr/>
        </p:nvSpPr>
        <p:spPr>
          <a:xfrm>
            <a:off x="7036674" y="8679222"/>
            <a:ext cx="779292" cy="200055"/>
          </a:xfrm>
          <a:prstGeom prst="rect">
            <a:avLst/>
          </a:prstGeom>
          <a:noFill/>
        </p:spPr>
        <p:txBody>
          <a:bodyPr wrap="square" rtlCol="0">
            <a:spAutoFit/>
          </a:bodyPr>
          <a:lstStyle/>
          <a:p>
            <a:r>
              <a:rPr kumimoji="1" lang="ja-JP" altLang="en-US" sz="700" dirty="0">
                <a:latin typeface="Arial Unicode MS" panose="020B0604020202020204" pitchFamily="50" charset="-128"/>
                <a:ea typeface="Arial Unicode MS" panose="020B0604020202020204" pitchFamily="50" charset="-128"/>
                <a:cs typeface="Arial Unicode MS" panose="020B0604020202020204" pitchFamily="50" charset="-128"/>
              </a:rPr>
              <a:t>学士号：</a:t>
            </a:r>
            <a:r>
              <a:rPr lang="en-US" altLang="ja-JP" sz="700" dirty="0">
                <a:latin typeface="Arial Unicode MS" panose="020B0604020202020204" pitchFamily="50" charset="-128"/>
                <a:ea typeface="Arial Unicode MS" panose="020B0604020202020204" pitchFamily="50" charset="-128"/>
                <a:cs typeface="Arial Unicode MS" panose="020B0604020202020204" pitchFamily="50" charset="-128"/>
              </a:rPr>
              <a:t>3</a:t>
            </a:r>
            <a:r>
              <a:rPr kumimoji="1" lang="ja-JP" altLang="en-US" sz="700" dirty="0">
                <a:latin typeface="Arial Unicode MS" panose="020B0604020202020204" pitchFamily="50" charset="-128"/>
                <a:ea typeface="Arial Unicode MS" panose="020B0604020202020204" pitchFamily="50" charset="-128"/>
                <a:cs typeface="Arial Unicode MS" panose="020B0604020202020204" pitchFamily="50" charset="-128"/>
              </a:rPr>
              <a:t>年半</a:t>
            </a:r>
          </a:p>
        </p:txBody>
      </p:sp>
      <p:pic>
        <p:nvPicPr>
          <p:cNvPr id="1038" name="Picture 14"/>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7737"/>
          <a:stretch/>
        </p:blipFill>
        <p:spPr bwMode="auto">
          <a:xfrm>
            <a:off x="3938335" y="8906520"/>
            <a:ext cx="1481768" cy="901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51.pptx" id="{D8CEF92E-E621-4889-A2C4-D44EA4896D94}" vid="{7BA0B976-7AA0-4750-86DE-53A6EBAC7E7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51</Template>
  <TotalTime>0</TotalTime>
  <Words>830</Words>
  <Application>Microsoft Office PowerPoint</Application>
  <PresentationFormat>ユーザー設定</PresentationFormat>
  <Paragraphs>164</Paragraphs>
  <Slides>2</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vt:i4>
      </vt:variant>
    </vt:vector>
  </HeadingPairs>
  <TitlesOfParts>
    <vt:vector size="13" baseType="lpstr">
      <vt:lpstr>Arial Unicode MS</vt:lpstr>
      <vt:lpstr>HGS創英角ｺﾞｼｯｸUB</vt:lpstr>
      <vt:lpstr>HGS明朝B</vt:lpstr>
      <vt:lpstr>HGS明朝E</vt:lpstr>
      <vt:lpstr>HG創英角ｺﾞｼｯｸUB</vt:lpstr>
      <vt:lpstr>ＭＳ Ｐゴシック</vt:lpstr>
      <vt:lpstr>メイリオ</vt:lpstr>
      <vt:lpstr>小塚ゴシック Pro B</vt:lpstr>
      <vt:lpstr>Arial</vt:lpstr>
      <vt:lpstr>Calibri</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2014-07-29T05:43:34Z</dcterms:created>
  <dcterms:modified xsi:type="dcterms:W3CDTF">2019-02-12T05:39:12Z</dcterms:modified>
</cp:coreProperties>
</file>